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7.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8.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44" r:id="rId2"/>
    <p:sldMasterId id="2147483695" r:id="rId3"/>
    <p:sldMasterId id="2147483742" r:id="rId4"/>
    <p:sldMasterId id="2147483746" r:id="rId5"/>
    <p:sldMasterId id="2147483755" r:id="rId6"/>
  </p:sldMasterIdLst>
  <p:notesMasterIdLst>
    <p:notesMasterId r:id="rId24"/>
  </p:notesMasterIdLst>
  <p:handoutMasterIdLst>
    <p:handoutMasterId r:id="rId25"/>
  </p:handoutMasterIdLst>
  <p:sldIdLst>
    <p:sldId id="325" r:id="rId7"/>
    <p:sldId id="346" r:id="rId8"/>
    <p:sldId id="347" r:id="rId9"/>
    <p:sldId id="355" r:id="rId10"/>
    <p:sldId id="348" r:id="rId11"/>
    <p:sldId id="349" r:id="rId12"/>
    <p:sldId id="351" r:id="rId13"/>
    <p:sldId id="338" r:id="rId14"/>
    <p:sldId id="340" r:id="rId15"/>
    <p:sldId id="357" r:id="rId16"/>
    <p:sldId id="280" r:id="rId17"/>
    <p:sldId id="322" r:id="rId18"/>
    <p:sldId id="327" r:id="rId19"/>
    <p:sldId id="359" r:id="rId20"/>
    <p:sldId id="360" r:id="rId21"/>
    <p:sldId id="362" r:id="rId22"/>
    <p:sldId id="363"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04E7F"/>
    <a:srgbClr val="12284B"/>
    <a:srgbClr val="415464"/>
    <a:srgbClr val="002A7E"/>
    <a:srgbClr val="9999FF"/>
    <a:srgbClr val="FF5050"/>
    <a:srgbClr val="B7E2EE"/>
    <a:srgbClr val="CC00CC"/>
    <a:srgbClr val="7EB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1938" autoAdjust="0"/>
  </p:normalViewPr>
  <p:slideViewPr>
    <p:cSldViewPr snapToGrid="0">
      <p:cViewPr varScale="1">
        <p:scale>
          <a:sx n="64" d="100"/>
          <a:sy n="64" d="100"/>
        </p:scale>
        <p:origin x="1216" y="52"/>
      </p:cViewPr>
      <p:guideLst/>
    </p:cSldViewPr>
  </p:slideViewPr>
  <p:notesTextViewPr>
    <p:cViewPr>
      <p:scale>
        <a:sx n="1" d="1"/>
        <a:sy n="1" d="1"/>
      </p:scale>
      <p:origin x="0" y="0"/>
    </p:cViewPr>
  </p:notesTextViewPr>
  <p:notesViewPr>
    <p:cSldViewPr snapToGrid="0">
      <p:cViewPr varScale="1">
        <p:scale>
          <a:sx n="83" d="100"/>
          <a:sy n="83" d="100"/>
        </p:scale>
        <p:origin x="383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C397F-22E2-40AC-A1DC-13D93EA114D4}"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0B037ED-680E-4437-8274-808BF32BF1C1}">
      <dgm:prSet phldrT="[Text]"/>
      <dgm:spPr>
        <a:solidFill>
          <a:srgbClr val="FFC000"/>
        </a:solidFill>
        <a:ln>
          <a:solidFill>
            <a:schemeClr val="tx1"/>
          </a:solidFill>
        </a:ln>
      </dgm:spPr>
      <dgm:t>
        <a:bodyPr/>
        <a:lstStyle/>
        <a:p>
          <a:r>
            <a:rPr lang="en-US" b="1" dirty="0" smtClean="0">
              <a:solidFill>
                <a:schemeClr val="tx1"/>
              </a:solidFill>
            </a:rPr>
            <a:t>Activity posts Issue/Receipt TIRs</a:t>
          </a:r>
        </a:p>
        <a:p>
          <a:r>
            <a:rPr lang="en-US" b="1" dirty="0" smtClean="0"/>
            <a:t>BLA</a:t>
          </a:r>
          <a:endParaRPr lang="en-US" b="1" dirty="0"/>
        </a:p>
      </dgm:t>
    </dgm:pt>
    <dgm:pt modelId="{75BF538E-B5ED-4610-BA09-29B8A0C9E98A}" type="parTrans" cxnId="{00C788E8-DDA8-4C71-B566-BC0F64344C64}">
      <dgm:prSet/>
      <dgm:spPr/>
      <dgm:t>
        <a:bodyPr/>
        <a:lstStyle/>
        <a:p>
          <a:endParaRPr lang="en-US"/>
        </a:p>
      </dgm:t>
    </dgm:pt>
    <dgm:pt modelId="{2E46A453-E5E1-49AA-A713-B28AC0CDF482}" type="sibTrans" cxnId="{00C788E8-DDA8-4C71-B566-BC0F64344C64}">
      <dgm:prSet/>
      <dgm:spPr>
        <a:solidFill>
          <a:srgbClr val="002060"/>
        </a:solidFill>
      </dgm:spPr>
      <dgm:t>
        <a:bodyPr/>
        <a:lstStyle/>
        <a:p>
          <a:endParaRPr lang="en-US" dirty="0"/>
        </a:p>
      </dgm:t>
    </dgm:pt>
    <dgm:pt modelId="{FBC19C7E-E7CF-4094-BE0F-89CFB2E06D81}">
      <dgm:prSet phldrT="[Text]"/>
      <dgm:spPr>
        <a:solidFill>
          <a:srgbClr val="00B0F0"/>
        </a:solidFill>
        <a:ln>
          <a:solidFill>
            <a:schemeClr val="tx1"/>
          </a:solidFill>
        </a:ln>
      </dgm:spPr>
      <dgm:t>
        <a:bodyPr/>
        <a:lstStyle/>
        <a:p>
          <a:r>
            <a:rPr lang="en-US" b="1" dirty="0" smtClean="0">
              <a:solidFill>
                <a:schemeClr val="tx1"/>
              </a:solidFill>
            </a:rPr>
            <a:t>IDOC</a:t>
          </a:r>
        </a:p>
        <a:p>
          <a:r>
            <a:rPr lang="en-US" b="1" dirty="0" smtClean="0">
              <a:solidFill>
                <a:schemeClr val="tx1"/>
              </a:solidFill>
            </a:rPr>
            <a:t>D6A/D7K/D6K</a:t>
          </a:r>
        </a:p>
        <a:p>
          <a:r>
            <a:rPr lang="en-US" b="1" dirty="0" smtClean="0"/>
            <a:t>Navy ERP</a:t>
          </a:r>
          <a:endParaRPr lang="en-US" b="1" dirty="0"/>
        </a:p>
      </dgm:t>
    </dgm:pt>
    <dgm:pt modelId="{1DCC232D-5FD4-41D5-8524-0D36BA4E6978}" type="parTrans" cxnId="{A8DEC650-5238-4336-9AE4-19676BDC2629}">
      <dgm:prSet/>
      <dgm:spPr/>
      <dgm:t>
        <a:bodyPr/>
        <a:lstStyle/>
        <a:p>
          <a:endParaRPr lang="en-US"/>
        </a:p>
      </dgm:t>
    </dgm:pt>
    <dgm:pt modelId="{43332509-6E04-4666-9427-78AC3EB489DD}" type="sibTrans" cxnId="{A8DEC650-5238-4336-9AE4-19676BDC2629}">
      <dgm:prSet/>
      <dgm:spPr>
        <a:solidFill>
          <a:srgbClr val="002060"/>
        </a:solidFill>
      </dgm:spPr>
      <dgm:t>
        <a:bodyPr/>
        <a:lstStyle/>
        <a:p>
          <a:endParaRPr lang="en-US" dirty="0"/>
        </a:p>
      </dgm:t>
    </dgm:pt>
    <dgm:pt modelId="{721131AB-CBA8-418F-84CF-F93368F8BEAB}">
      <dgm:prSet phldrT="[Text]"/>
      <dgm:spPr>
        <a:solidFill>
          <a:srgbClr val="00B0F0"/>
        </a:solidFill>
        <a:ln>
          <a:solidFill>
            <a:schemeClr val="tx1"/>
          </a:solidFill>
        </a:ln>
      </dgm:spPr>
      <dgm:t>
        <a:bodyPr/>
        <a:lstStyle/>
        <a:p>
          <a:r>
            <a:rPr lang="en-US" b="1" dirty="0" smtClean="0">
              <a:solidFill>
                <a:schemeClr val="tx1"/>
              </a:solidFill>
            </a:rPr>
            <a:t>Goods Movement</a:t>
          </a:r>
        </a:p>
        <a:p>
          <a:r>
            <a:rPr lang="en-US" b="1" dirty="0" smtClean="0">
              <a:solidFill>
                <a:schemeClr val="tx1"/>
              </a:solidFill>
            </a:rPr>
            <a:t>653/641/101</a:t>
          </a:r>
        </a:p>
        <a:p>
          <a:r>
            <a:rPr lang="en-US" b="1" dirty="0" smtClean="0">
              <a:solidFill>
                <a:schemeClr val="tx1"/>
              </a:solidFill>
            </a:rPr>
            <a:t>Open SIT record in ERP</a:t>
          </a:r>
        </a:p>
        <a:p>
          <a:r>
            <a:rPr lang="en-US" b="1" dirty="0" smtClean="0"/>
            <a:t>Navy ERP</a:t>
          </a:r>
          <a:endParaRPr lang="en-US" b="1" dirty="0"/>
        </a:p>
      </dgm:t>
    </dgm:pt>
    <dgm:pt modelId="{3EEE70B7-289F-4225-90AD-3831E839B1AC}" type="parTrans" cxnId="{89903B13-3B1B-48B1-8289-F7EA938F764B}">
      <dgm:prSet/>
      <dgm:spPr/>
      <dgm:t>
        <a:bodyPr/>
        <a:lstStyle/>
        <a:p>
          <a:endParaRPr lang="en-US"/>
        </a:p>
      </dgm:t>
    </dgm:pt>
    <dgm:pt modelId="{EC388E60-31AE-4ADB-AAB4-ED9528D971CF}" type="sibTrans" cxnId="{89903B13-3B1B-48B1-8289-F7EA938F764B}">
      <dgm:prSet/>
      <dgm:spPr>
        <a:solidFill>
          <a:srgbClr val="002060"/>
        </a:solidFill>
      </dgm:spPr>
      <dgm:t>
        <a:bodyPr/>
        <a:lstStyle/>
        <a:p>
          <a:endParaRPr lang="en-US" dirty="0"/>
        </a:p>
      </dgm:t>
    </dgm:pt>
    <dgm:pt modelId="{A756C0A0-7407-4591-8EF9-E2A749299825}">
      <dgm:prSet phldrT="[Text]"/>
      <dgm:spPr>
        <a:solidFill>
          <a:srgbClr val="92D050"/>
        </a:solidFill>
        <a:ln>
          <a:solidFill>
            <a:schemeClr val="tx1"/>
          </a:solidFill>
        </a:ln>
      </dgm:spPr>
      <dgm:t>
        <a:bodyPr/>
        <a:lstStyle/>
        <a:p>
          <a:r>
            <a:rPr lang="en-US" b="1" dirty="0" smtClean="0">
              <a:solidFill>
                <a:schemeClr val="tx1"/>
              </a:solidFill>
            </a:rPr>
            <a:t>Open SIT Record in NITA</a:t>
          </a:r>
        </a:p>
        <a:p>
          <a:r>
            <a:rPr lang="en-US" b="1" dirty="0" smtClean="0"/>
            <a:t>NITA</a:t>
          </a:r>
          <a:endParaRPr lang="en-US" b="1" dirty="0"/>
        </a:p>
      </dgm:t>
    </dgm:pt>
    <dgm:pt modelId="{4633E833-A6E7-4DED-A586-6A33749EA187}" type="parTrans" cxnId="{40FB2B13-4BFF-4754-BCEE-8356E7C172D0}">
      <dgm:prSet/>
      <dgm:spPr/>
      <dgm:t>
        <a:bodyPr/>
        <a:lstStyle/>
        <a:p>
          <a:endParaRPr lang="en-US"/>
        </a:p>
      </dgm:t>
    </dgm:pt>
    <dgm:pt modelId="{E2671F11-1728-4EB4-8FE7-824116A42B1E}" type="sibTrans" cxnId="{40FB2B13-4BFF-4754-BCEE-8356E7C172D0}">
      <dgm:prSet/>
      <dgm:spPr>
        <a:solidFill>
          <a:srgbClr val="002060"/>
        </a:solidFill>
      </dgm:spPr>
      <dgm:t>
        <a:bodyPr/>
        <a:lstStyle/>
        <a:p>
          <a:endParaRPr lang="en-US" dirty="0"/>
        </a:p>
      </dgm:t>
    </dgm:pt>
    <dgm:pt modelId="{D4A67AD9-0328-4FE9-B1AC-2AD07DB00079}">
      <dgm:prSet phldrT="[Text]"/>
      <dgm:spPr>
        <a:solidFill>
          <a:srgbClr val="92D050"/>
        </a:solidFill>
        <a:ln>
          <a:solidFill>
            <a:schemeClr val="tx1"/>
          </a:solidFill>
        </a:ln>
      </dgm:spPr>
      <dgm:t>
        <a:bodyPr/>
        <a:lstStyle/>
        <a:p>
          <a:r>
            <a:rPr lang="en-US" b="1" dirty="0" smtClean="0">
              <a:solidFill>
                <a:schemeClr val="tx1"/>
              </a:solidFill>
            </a:rPr>
            <a:t>Activity Pulls open SIT records</a:t>
          </a:r>
        </a:p>
        <a:p>
          <a:r>
            <a:rPr lang="en-US" b="1" dirty="0" smtClean="0"/>
            <a:t>NITA</a:t>
          </a:r>
          <a:endParaRPr lang="en-US" b="1" dirty="0"/>
        </a:p>
      </dgm:t>
    </dgm:pt>
    <dgm:pt modelId="{83B9FBE7-AEA5-43AB-ACEF-4D97C858FFAA}" type="parTrans" cxnId="{F285FB1F-2ACC-44B2-8764-63F76D44F21D}">
      <dgm:prSet/>
      <dgm:spPr/>
      <dgm:t>
        <a:bodyPr/>
        <a:lstStyle/>
        <a:p>
          <a:endParaRPr lang="en-US"/>
        </a:p>
      </dgm:t>
    </dgm:pt>
    <dgm:pt modelId="{8181EF37-C1DC-4BAB-BDF0-77D4FC87B63E}" type="sibTrans" cxnId="{F285FB1F-2ACC-44B2-8764-63F76D44F21D}">
      <dgm:prSet/>
      <dgm:spPr>
        <a:solidFill>
          <a:srgbClr val="002060"/>
        </a:solidFill>
      </dgm:spPr>
      <dgm:t>
        <a:bodyPr/>
        <a:lstStyle/>
        <a:p>
          <a:endParaRPr lang="en-US" dirty="0"/>
        </a:p>
      </dgm:t>
    </dgm:pt>
    <dgm:pt modelId="{D6FF16C2-D625-486F-A44C-9183F97AA6B6}">
      <dgm:prSet/>
      <dgm:spPr>
        <a:solidFill>
          <a:srgbClr val="92D050"/>
        </a:solidFill>
        <a:ln>
          <a:solidFill>
            <a:schemeClr val="tx1"/>
          </a:solidFill>
        </a:ln>
      </dgm:spPr>
      <dgm:t>
        <a:bodyPr/>
        <a:lstStyle/>
        <a:p>
          <a:r>
            <a:rPr lang="en-US" b="1" dirty="0" smtClean="0">
              <a:solidFill>
                <a:schemeClr val="tx1"/>
              </a:solidFill>
            </a:rPr>
            <a:t>Activity updates transportation data</a:t>
          </a:r>
        </a:p>
        <a:p>
          <a:r>
            <a:rPr lang="en-US" b="1" dirty="0" smtClean="0"/>
            <a:t>NITA</a:t>
          </a:r>
          <a:endParaRPr lang="en-US" b="1" dirty="0"/>
        </a:p>
      </dgm:t>
    </dgm:pt>
    <dgm:pt modelId="{1F4EF6A3-82DE-48A1-BCB8-5F0925629BB9}" type="parTrans" cxnId="{9C025158-5C4B-46CF-A283-0024347D7713}">
      <dgm:prSet/>
      <dgm:spPr/>
      <dgm:t>
        <a:bodyPr/>
        <a:lstStyle/>
        <a:p>
          <a:endParaRPr lang="en-US"/>
        </a:p>
      </dgm:t>
    </dgm:pt>
    <dgm:pt modelId="{C1BBD588-58F8-403D-8DA2-E4140427C0FA}" type="sibTrans" cxnId="{9C025158-5C4B-46CF-A283-0024347D7713}">
      <dgm:prSet/>
      <dgm:spPr/>
      <dgm:t>
        <a:bodyPr/>
        <a:lstStyle/>
        <a:p>
          <a:endParaRPr lang="en-US"/>
        </a:p>
      </dgm:t>
    </dgm:pt>
    <dgm:pt modelId="{485A8B38-A5C3-4B59-A245-50D337DB6701}" type="pres">
      <dgm:prSet presAssocID="{2C9C397F-22E2-40AC-A1DC-13D93EA114D4}" presName="diagram" presStyleCnt="0">
        <dgm:presLayoutVars>
          <dgm:dir/>
          <dgm:resizeHandles val="exact"/>
        </dgm:presLayoutVars>
      </dgm:prSet>
      <dgm:spPr/>
      <dgm:t>
        <a:bodyPr/>
        <a:lstStyle/>
        <a:p>
          <a:endParaRPr lang="en-US"/>
        </a:p>
      </dgm:t>
    </dgm:pt>
    <dgm:pt modelId="{8D9E259E-A07F-415A-A8CE-FB71C3B6CA44}" type="pres">
      <dgm:prSet presAssocID="{80B037ED-680E-4437-8274-808BF32BF1C1}" presName="node" presStyleLbl="node1" presStyleIdx="0" presStyleCnt="6">
        <dgm:presLayoutVars>
          <dgm:bulletEnabled val="1"/>
        </dgm:presLayoutVars>
      </dgm:prSet>
      <dgm:spPr/>
      <dgm:t>
        <a:bodyPr/>
        <a:lstStyle/>
        <a:p>
          <a:endParaRPr lang="en-US"/>
        </a:p>
      </dgm:t>
    </dgm:pt>
    <dgm:pt modelId="{90ED1BD0-4690-44EC-8CF2-4E2512604069}" type="pres">
      <dgm:prSet presAssocID="{2E46A453-E5E1-49AA-A713-B28AC0CDF482}" presName="sibTrans" presStyleLbl="sibTrans2D1" presStyleIdx="0" presStyleCnt="5"/>
      <dgm:spPr/>
      <dgm:t>
        <a:bodyPr/>
        <a:lstStyle/>
        <a:p>
          <a:endParaRPr lang="en-US"/>
        </a:p>
      </dgm:t>
    </dgm:pt>
    <dgm:pt modelId="{B2D6D3E7-1967-42C0-9D34-B687F2EE0961}" type="pres">
      <dgm:prSet presAssocID="{2E46A453-E5E1-49AA-A713-B28AC0CDF482}" presName="connectorText" presStyleLbl="sibTrans2D1" presStyleIdx="0" presStyleCnt="5"/>
      <dgm:spPr/>
      <dgm:t>
        <a:bodyPr/>
        <a:lstStyle/>
        <a:p>
          <a:endParaRPr lang="en-US"/>
        </a:p>
      </dgm:t>
    </dgm:pt>
    <dgm:pt modelId="{057C849A-DF4E-4F64-B304-9865A4FF6578}" type="pres">
      <dgm:prSet presAssocID="{FBC19C7E-E7CF-4094-BE0F-89CFB2E06D81}" presName="node" presStyleLbl="node1" presStyleIdx="1" presStyleCnt="6">
        <dgm:presLayoutVars>
          <dgm:bulletEnabled val="1"/>
        </dgm:presLayoutVars>
      </dgm:prSet>
      <dgm:spPr/>
      <dgm:t>
        <a:bodyPr/>
        <a:lstStyle/>
        <a:p>
          <a:endParaRPr lang="en-US"/>
        </a:p>
      </dgm:t>
    </dgm:pt>
    <dgm:pt modelId="{13E85A3D-25D3-4FE7-B26D-E20C909106C1}" type="pres">
      <dgm:prSet presAssocID="{43332509-6E04-4666-9427-78AC3EB489DD}" presName="sibTrans" presStyleLbl="sibTrans2D1" presStyleIdx="1" presStyleCnt="5" custLinFactNeighborX="0" custLinFactNeighborY="-3669"/>
      <dgm:spPr/>
      <dgm:t>
        <a:bodyPr/>
        <a:lstStyle/>
        <a:p>
          <a:endParaRPr lang="en-US"/>
        </a:p>
      </dgm:t>
    </dgm:pt>
    <dgm:pt modelId="{72521128-06EC-4317-8526-754FC8F7F924}" type="pres">
      <dgm:prSet presAssocID="{43332509-6E04-4666-9427-78AC3EB489DD}" presName="connectorText" presStyleLbl="sibTrans2D1" presStyleIdx="1" presStyleCnt="5"/>
      <dgm:spPr/>
      <dgm:t>
        <a:bodyPr/>
        <a:lstStyle/>
        <a:p>
          <a:endParaRPr lang="en-US"/>
        </a:p>
      </dgm:t>
    </dgm:pt>
    <dgm:pt modelId="{64FE341A-CCFC-41D8-82A9-6A98A10F3F9C}" type="pres">
      <dgm:prSet presAssocID="{721131AB-CBA8-418F-84CF-F93368F8BEAB}" presName="node" presStyleLbl="node1" presStyleIdx="2" presStyleCnt="6">
        <dgm:presLayoutVars>
          <dgm:bulletEnabled val="1"/>
        </dgm:presLayoutVars>
      </dgm:prSet>
      <dgm:spPr/>
      <dgm:t>
        <a:bodyPr/>
        <a:lstStyle/>
        <a:p>
          <a:endParaRPr lang="en-US"/>
        </a:p>
      </dgm:t>
    </dgm:pt>
    <dgm:pt modelId="{2E16D368-1627-4F35-BEE6-DABA5E9E608B}" type="pres">
      <dgm:prSet presAssocID="{EC388E60-31AE-4ADB-AAB4-ED9528D971CF}" presName="sibTrans" presStyleLbl="sibTrans2D1" presStyleIdx="2" presStyleCnt="5"/>
      <dgm:spPr/>
      <dgm:t>
        <a:bodyPr/>
        <a:lstStyle/>
        <a:p>
          <a:endParaRPr lang="en-US"/>
        </a:p>
      </dgm:t>
    </dgm:pt>
    <dgm:pt modelId="{9F730497-5599-4A10-B7A3-8EEEFF1E1729}" type="pres">
      <dgm:prSet presAssocID="{EC388E60-31AE-4ADB-AAB4-ED9528D971CF}" presName="connectorText" presStyleLbl="sibTrans2D1" presStyleIdx="2" presStyleCnt="5"/>
      <dgm:spPr/>
      <dgm:t>
        <a:bodyPr/>
        <a:lstStyle/>
        <a:p>
          <a:endParaRPr lang="en-US"/>
        </a:p>
      </dgm:t>
    </dgm:pt>
    <dgm:pt modelId="{D0CCF14E-98E8-44AD-960B-400CB82D51C8}" type="pres">
      <dgm:prSet presAssocID="{A756C0A0-7407-4591-8EF9-E2A749299825}" presName="node" presStyleLbl="node1" presStyleIdx="3" presStyleCnt="6">
        <dgm:presLayoutVars>
          <dgm:bulletEnabled val="1"/>
        </dgm:presLayoutVars>
      </dgm:prSet>
      <dgm:spPr/>
      <dgm:t>
        <a:bodyPr/>
        <a:lstStyle/>
        <a:p>
          <a:endParaRPr lang="en-US"/>
        </a:p>
      </dgm:t>
    </dgm:pt>
    <dgm:pt modelId="{A5571791-6F8A-4952-9160-B4945B3866FC}" type="pres">
      <dgm:prSet presAssocID="{E2671F11-1728-4EB4-8FE7-824116A42B1E}" presName="sibTrans" presStyleLbl="sibTrans2D1" presStyleIdx="3" presStyleCnt="5"/>
      <dgm:spPr/>
      <dgm:t>
        <a:bodyPr/>
        <a:lstStyle/>
        <a:p>
          <a:endParaRPr lang="en-US"/>
        </a:p>
      </dgm:t>
    </dgm:pt>
    <dgm:pt modelId="{80624ED5-EF3A-4119-8FBA-A44C46CB4464}" type="pres">
      <dgm:prSet presAssocID="{E2671F11-1728-4EB4-8FE7-824116A42B1E}" presName="connectorText" presStyleLbl="sibTrans2D1" presStyleIdx="3" presStyleCnt="5"/>
      <dgm:spPr/>
      <dgm:t>
        <a:bodyPr/>
        <a:lstStyle/>
        <a:p>
          <a:endParaRPr lang="en-US"/>
        </a:p>
      </dgm:t>
    </dgm:pt>
    <dgm:pt modelId="{70AA7225-2269-46CA-B2FD-AAD0B452318C}" type="pres">
      <dgm:prSet presAssocID="{D4A67AD9-0328-4FE9-B1AC-2AD07DB00079}" presName="node" presStyleLbl="node1" presStyleIdx="4" presStyleCnt="6">
        <dgm:presLayoutVars>
          <dgm:bulletEnabled val="1"/>
        </dgm:presLayoutVars>
      </dgm:prSet>
      <dgm:spPr/>
      <dgm:t>
        <a:bodyPr/>
        <a:lstStyle/>
        <a:p>
          <a:endParaRPr lang="en-US"/>
        </a:p>
      </dgm:t>
    </dgm:pt>
    <dgm:pt modelId="{6B6FE159-FDE5-47CD-8608-A191B3E3D580}" type="pres">
      <dgm:prSet presAssocID="{8181EF37-C1DC-4BAB-BDF0-77D4FC87B63E}" presName="sibTrans" presStyleLbl="sibTrans2D1" presStyleIdx="4" presStyleCnt="5"/>
      <dgm:spPr/>
      <dgm:t>
        <a:bodyPr/>
        <a:lstStyle/>
        <a:p>
          <a:endParaRPr lang="en-US"/>
        </a:p>
      </dgm:t>
    </dgm:pt>
    <dgm:pt modelId="{D969BA46-618B-4BD5-AB60-CC90029845D7}" type="pres">
      <dgm:prSet presAssocID="{8181EF37-C1DC-4BAB-BDF0-77D4FC87B63E}" presName="connectorText" presStyleLbl="sibTrans2D1" presStyleIdx="4" presStyleCnt="5"/>
      <dgm:spPr/>
      <dgm:t>
        <a:bodyPr/>
        <a:lstStyle/>
        <a:p>
          <a:endParaRPr lang="en-US"/>
        </a:p>
      </dgm:t>
    </dgm:pt>
    <dgm:pt modelId="{145B0960-7A2D-45C2-93A7-39939EA1F03C}" type="pres">
      <dgm:prSet presAssocID="{D6FF16C2-D625-486F-A44C-9183F97AA6B6}" presName="node" presStyleLbl="node1" presStyleIdx="5" presStyleCnt="6">
        <dgm:presLayoutVars>
          <dgm:bulletEnabled val="1"/>
        </dgm:presLayoutVars>
      </dgm:prSet>
      <dgm:spPr/>
      <dgm:t>
        <a:bodyPr/>
        <a:lstStyle/>
        <a:p>
          <a:endParaRPr lang="en-US"/>
        </a:p>
      </dgm:t>
    </dgm:pt>
  </dgm:ptLst>
  <dgm:cxnLst>
    <dgm:cxn modelId="{A8DEC650-5238-4336-9AE4-19676BDC2629}" srcId="{2C9C397F-22E2-40AC-A1DC-13D93EA114D4}" destId="{FBC19C7E-E7CF-4094-BE0F-89CFB2E06D81}" srcOrd="1" destOrd="0" parTransId="{1DCC232D-5FD4-41D5-8524-0D36BA4E6978}" sibTransId="{43332509-6E04-4666-9427-78AC3EB489DD}"/>
    <dgm:cxn modelId="{9D5BE91E-8A37-4200-AF8D-B187C36A8EB2}" type="presOf" srcId="{EC388E60-31AE-4ADB-AAB4-ED9528D971CF}" destId="{2E16D368-1627-4F35-BEE6-DABA5E9E608B}" srcOrd="0" destOrd="0" presId="urn:microsoft.com/office/officeart/2005/8/layout/process5"/>
    <dgm:cxn modelId="{191CE19C-C283-4E13-84E6-26CA3ADE2B09}" type="presOf" srcId="{2E46A453-E5E1-49AA-A713-B28AC0CDF482}" destId="{90ED1BD0-4690-44EC-8CF2-4E2512604069}" srcOrd="0" destOrd="0" presId="urn:microsoft.com/office/officeart/2005/8/layout/process5"/>
    <dgm:cxn modelId="{B7D9DE38-EC5F-4D09-9AC4-D71271415A10}" type="presOf" srcId="{43332509-6E04-4666-9427-78AC3EB489DD}" destId="{72521128-06EC-4317-8526-754FC8F7F924}" srcOrd="1" destOrd="0" presId="urn:microsoft.com/office/officeart/2005/8/layout/process5"/>
    <dgm:cxn modelId="{4B8233BF-2DBA-4C73-B9CB-35A1D2061F99}" type="presOf" srcId="{FBC19C7E-E7CF-4094-BE0F-89CFB2E06D81}" destId="{057C849A-DF4E-4F64-B304-9865A4FF6578}" srcOrd="0" destOrd="0" presId="urn:microsoft.com/office/officeart/2005/8/layout/process5"/>
    <dgm:cxn modelId="{4EA7E1CC-1271-4E97-9D50-FE086CF0C393}" type="presOf" srcId="{A756C0A0-7407-4591-8EF9-E2A749299825}" destId="{D0CCF14E-98E8-44AD-960B-400CB82D51C8}" srcOrd="0" destOrd="0" presId="urn:microsoft.com/office/officeart/2005/8/layout/process5"/>
    <dgm:cxn modelId="{3B9C9D03-92EE-4563-A7EB-B1D5D716D69E}" type="presOf" srcId="{D4A67AD9-0328-4FE9-B1AC-2AD07DB00079}" destId="{70AA7225-2269-46CA-B2FD-AAD0B452318C}" srcOrd="0" destOrd="0" presId="urn:microsoft.com/office/officeart/2005/8/layout/process5"/>
    <dgm:cxn modelId="{F285FB1F-2ACC-44B2-8764-63F76D44F21D}" srcId="{2C9C397F-22E2-40AC-A1DC-13D93EA114D4}" destId="{D4A67AD9-0328-4FE9-B1AC-2AD07DB00079}" srcOrd="4" destOrd="0" parTransId="{83B9FBE7-AEA5-43AB-ACEF-4D97C858FFAA}" sibTransId="{8181EF37-C1DC-4BAB-BDF0-77D4FC87B63E}"/>
    <dgm:cxn modelId="{9C025158-5C4B-46CF-A283-0024347D7713}" srcId="{2C9C397F-22E2-40AC-A1DC-13D93EA114D4}" destId="{D6FF16C2-D625-486F-A44C-9183F97AA6B6}" srcOrd="5" destOrd="0" parTransId="{1F4EF6A3-82DE-48A1-BCB8-5F0925629BB9}" sibTransId="{C1BBD588-58F8-403D-8DA2-E4140427C0FA}"/>
    <dgm:cxn modelId="{725802C7-C773-4B87-8EF9-B3A8316F2052}" type="presOf" srcId="{2C9C397F-22E2-40AC-A1DC-13D93EA114D4}" destId="{485A8B38-A5C3-4B59-A245-50D337DB6701}" srcOrd="0" destOrd="0" presId="urn:microsoft.com/office/officeart/2005/8/layout/process5"/>
    <dgm:cxn modelId="{00C788E8-DDA8-4C71-B566-BC0F64344C64}" srcId="{2C9C397F-22E2-40AC-A1DC-13D93EA114D4}" destId="{80B037ED-680E-4437-8274-808BF32BF1C1}" srcOrd="0" destOrd="0" parTransId="{75BF538E-B5ED-4610-BA09-29B8A0C9E98A}" sibTransId="{2E46A453-E5E1-49AA-A713-B28AC0CDF482}"/>
    <dgm:cxn modelId="{1CFF860D-E2EA-4385-9AAF-C4ABA6A3E849}" type="presOf" srcId="{2E46A453-E5E1-49AA-A713-B28AC0CDF482}" destId="{B2D6D3E7-1967-42C0-9D34-B687F2EE0961}" srcOrd="1" destOrd="0" presId="urn:microsoft.com/office/officeart/2005/8/layout/process5"/>
    <dgm:cxn modelId="{89903B13-3B1B-48B1-8289-F7EA938F764B}" srcId="{2C9C397F-22E2-40AC-A1DC-13D93EA114D4}" destId="{721131AB-CBA8-418F-84CF-F93368F8BEAB}" srcOrd="2" destOrd="0" parTransId="{3EEE70B7-289F-4225-90AD-3831E839B1AC}" sibTransId="{EC388E60-31AE-4ADB-AAB4-ED9528D971CF}"/>
    <dgm:cxn modelId="{D8704821-9E98-4F94-A997-E9CBCDB1D977}" type="presOf" srcId="{721131AB-CBA8-418F-84CF-F93368F8BEAB}" destId="{64FE341A-CCFC-41D8-82A9-6A98A10F3F9C}" srcOrd="0" destOrd="0" presId="urn:microsoft.com/office/officeart/2005/8/layout/process5"/>
    <dgm:cxn modelId="{C2FAEFF4-3C6C-4704-9269-B7EB65DF2B41}" type="presOf" srcId="{D6FF16C2-D625-486F-A44C-9183F97AA6B6}" destId="{145B0960-7A2D-45C2-93A7-39939EA1F03C}" srcOrd="0" destOrd="0" presId="urn:microsoft.com/office/officeart/2005/8/layout/process5"/>
    <dgm:cxn modelId="{BC063648-AEBC-4060-94EE-BCB470CC02A4}" type="presOf" srcId="{EC388E60-31AE-4ADB-AAB4-ED9528D971CF}" destId="{9F730497-5599-4A10-B7A3-8EEEFF1E1729}" srcOrd="1" destOrd="0" presId="urn:microsoft.com/office/officeart/2005/8/layout/process5"/>
    <dgm:cxn modelId="{53447692-7CAF-459A-BA7A-7C29011BA011}" type="presOf" srcId="{8181EF37-C1DC-4BAB-BDF0-77D4FC87B63E}" destId="{D969BA46-618B-4BD5-AB60-CC90029845D7}" srcOrd="1" destOrd="0" presId="urn:microsoft.com/office/officeart/2005/8/layout/process5"/>
    <dgm:cxn modelId="{117AA63A-C7D5-41A9-ADE3-A6A1679A6271}" type="presOf" srcId="{8181EF37-C1DC-4BAB-BDF0-77D4FC87B63E}" destId="{6B6FE159-FDE5-47CD-8608-A191B3E3D580}" srcOrd="0" destOrd="0" presId="urn:microsoft.com/office/officeart/2005/8/layout/process5"/>
    <dgm:cxn modelId="{72676200-916F-4051-B664-AF3353DCD2D4}" type="presOf" srcId="{E2671F11-1728-4EB4-8FE7-824116A42B1E}" destId="{80624ED5-EF3A-4119-8FBA-A44C46CB4464}" srcOrd="1" destOrd="0" presId="urn:microsoft.com/office/officeart/2005/8/layout/process5"/>
    <dgm:cxn modelId="{40FB2B13-4BFF-4754-BCEE-8356E7C172D0}" srcId="{2C9C397F-22E2-40AC-A1DC-13D93EA114D4}" destId="{A756C0A0-7407-4591-8EF9-E2A749299825}" srcOrd="3" destOrd="0" parTransId="{4633E833-A6E7-4DED-A586-6A33749EA187}" sibTransId="{E2671F11-1728-4EB4-8FE7-824116A42B1E}"/>
    <dgm:cxn modelId="{F49F7BB8-4467-4CA8-BD30-3A9A21612DCB}" type="presOf" srcId="{43332509-6E04-4666-9427-78AC3EB489DD}" destId="{13E85A3D-25D3-4FE7-B26D-E20C909106C1}" srcOrd="0" destOrd="0" presId="urn:microsoft.com/office/officeart/2005/8/layout/process5"/>
    <dgm:cxn modelId="{7E493C68-C1F6-474D-8EBC-FCD77FC608A8}" type="presOf" srcId="{E2671F11-1728-4EB4-8FE7-824116A42B1E}" destId="{A5571791-6F8A-4952-9160-B4945B3866FC}" srcOrd="0" destOrd="0" presId="urn:microsoft.com/office/officeart/2005/8/layout/process5"/>
    <dgm:cxn modelId="{41CB69AF-AAEC-4089-A357-9A29658F80AD}" type="presOf" srcId="{80B037ED-680E-4437-8274-808BF32BF1C1}" destId="{8D9E259E-A07F-415A-A8CE-FB71C3B6CA44}" srcOrd="0" destOrd="0" presId="urn:microsoft.com/office/officeart/2005/8/layout/process5"/>
    <dgm:cxn modelId="{57C67E13-B664-40D9-AEA6-F00155AD9817}" type="presParOf" srcId="{485A8B38-A5C3-4B59-A245-50D337DB6701}" destId="{8D9E259E-A07F-415A-A8CE-FB71C3B6CA44}" srcOrd="0" destOrd="0" presId="urn:microsoft.com/office/officeart/2005/8/layout/process5"/>
    <dgm:cxn modelId="{A8C41CB6-4229-4CC2-8EAA-246588444859}" type="presParOf" srcId="{485A8B38-A5C3-4B59-A245-50D337DB6701}" destId="{90ED1BD0-4690-44EC-8CF2-4E2512604069}" srcOrd="1" destOrd="0" presId="urn:microsoft.com/office/officeart/2005/8/layout/process5"/>
    <dgm:cxn modelId="{B2853F3E-9A88-48FD-B1CA-D5760F6D0786}" type="presParOf" srcId="{90ED1BD0-4690-44EC-8CF2-4E2512604069}" destId="{B2D6D3E7-1967-42C0-9D34-B687F2EE0961}" srcOrd="0" destOrd="0" presId="urn:microsoft.com/office/officeart/2005/8/layout/process5"/>
    <dgm:cxn modelId="{6E1CA964-CD79-4F95-BBB9-6F7721215CD0}" type="presParOf" srcId="{485A8B38-A5C3-4B59-A245-50D337DB6701}" destId="{057C849A-DF4E-4F64-B304-9865A4FF6578}" srcOrd="2" destOrd="0" presId="urn:microsoft.com/office/officeart/2005/8/layout/process5"/>
    <dgm:cxn modelId="{1F6C8788-7659-4EB5-8CF5-DFED120EEEFD}" type="presParOf" srcId="{485A8B38-A5C3-4B59-A245-50D337DB6701}" destId="{13E85A3D-25D3-4FE7-B26D-E20C909106C1}" srcOrd="3" destOrd="0" presId="urn:microsoft.com/office/officeart/2005/8/layout/process5"/>
    <dgm:cxn modelId="{00C19005-165B-40DF-B129-0942AFC01AAA}" type="presParOf" srcId="{13E85A3D-25D3-4FE7-B26D-E20C909106C1}" destId="{72521128-06EC-4317-8526-754FC8F7F924}" srcOrd="0" destOrd="0" presId="urn:microsoft.com/office/officeart/2005/8/layout/process5"/>
    <dgm:cxn modelId="{EA936972-BA05-4A6E-BDFD-F2973D512A74}" type="presParOf" srcId="{485A8B38-A5C3-4B59-A245-50D337DB6701}" destId="{64FE341A-CCFC-41D8-82A9-6A98A10F3F9C}" srcOrd="4" destOrd="0" presId="urn:microsoft.com/office/officeart/2005/8/layout/process5"/>
    <dgm:cxn modelId="{B107DD19-DCAD-44AD-A83E-C6055DE6CCAF}" type="presParOf" srcId="{485A8B38-A5C3-4B59-A245-50D337DB6701}" destId="{2E16D368-1627-4F35-BEE6-DABA5E9E608B}" srcOrd="5" destOrd="0" presId="urn:microsoft.com/office/officeart/2005/8/layout/process5"/>
    <dgm:cxn modelId="{B4A08DF2-F50D-49BC-AA43-D311B1DA12DF}" type="presParOf" srcId="{2E16D368-1627-4F35-BEE6-DABA5E9E608B}" destId="{9F730497-5599-4A10-B7A3-8EEEFF1E1729}" srcOrd="0" destOrd="0" presId="urn:microsoft.com/office/officeart/2005/8/layout/process5"/>
    <dgm:cxn modelId="{CEE4E500-7C28-43CC-A155-6CF70B8B1378}" type="presParOf" srcId="{485A8B38-A5C3-4B59-A245-50D337DB6701}" destId="{D0CCF14E-98E8-44AD-960B-400CB82D51C8}" srcOrd="6" destOrd="0" presId="urn:microsoft.com/office/officeart/2005/8/layout/process5"/>
    <dgm:cxn modelId="{3DA9756E-E792-42B1-A180-C1F5767C271F}" type="presParOf" srcId="{485A8B38-A5C3-4B59-A245-50D337DB6701}" destId="{A5571791-6F8A-4952-9160-B4945B3866FC}" srcOrd="7" destOrd="0" presId="urn:microsoft.com/office/officeart/2005/8/layout/process5"/>
    <dgm:cxn modelId="{A90601EB-C23A-4BF3-AC6D-7F8C36A0EBED}" type="presParOf" srcId="{A5571791-6F8A-4952-9160-B4945B3866FC}" destId="{80624ED5-EF3A-4119-8FBA-A44C46CB4464}" srcOrd="0" destOrd="0" presId="urn:microsoft.com/office/officeart/2005/8/layout/process5"/>
    <dgm:cxn modelId="{06C05553-C94C-4C12-BFD1-D6E81AF235F3}" type="presParOf" srcId="{485A8B38-A5C3-4B59-A245-50D337DB6701}" destId="{70AA7225-2269-46CA-B2FD-AAD0B452318C}" srcOrd="8" destOrd="0" presId="urn:microsoft.com/office/officeart/2005/8/layout/process5"/>
    <dgm:cxn modelId="{6DD99054-8419-4227-9084-E12A0A7BD342}" type="presParOf" srcId="{485A8B38-A5C3-4B59-A245-50D337DB6701}" destId="{6B6FE159-FDE5-47CD-8608-A191B3E3D580}" srcOrd="9" destOrd="0" presId="urn:microsoft.com/office/officeart/2005/8/layout/process5"/>
    <dgm:cxn modelId="{DB93CE58-16B7-4D09-AA11-84350193D85E}" type="presParOf" srcId="{6B6FE159-FDE5-47CD-8608-A191B3E3D580}" destId="{D969BA46-618B-4BD5-AB60-CC90029845D7}" srcOrd="0" destOrd="0" presId="urn:microsoft.com/office/officeart/2005/8/layout/process5"/>
    <dgm:cxn modelId="{E13CD3D7-AB35-495F-97F8-D5DA3E89E572}" type="presParOf" srcId="{485A8B38-A5C3-4B59-A245-50D337DB6701}" destId="{145B0960-7A2D-45C2-93A7-39939EA1F03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E259E-A07F-415A-A8CE-FB71C3B6CA44}">
      <dsp:nvSpPr>
        <dsp:cNvPr id="0" name=""/>
        <dsp:cNvSpPr/>
      </dsp:nvSpPr>
      <dsp:spPr>
        <a:xfrm>
          <a:off x="6931" y="518229"/>
          <a:ext cx="2071799" cy="1243079"/>
        </a:xfrm>
        <a:prstGeom prst="roundRect">
          <a:avLst>
            <a:gd name="adj" fmla="val 10000"/>
          </a:avLst>
        </a:prstGeom>
        <a:solidFill>
          <a:srgbClr val="FFC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Activity posts Issue/Receipt TIRs</a:t>
          </a:r>
        </a:p>
        <a:p>
          <a:pPr lvl="0" algn="ctr" defTabSz="622300">
            <a:lnSpc>
              <a:spcPct val="90000"/>
            </a:lnSpc>
            <a:spcBef>
              <a:spcPct val="0"/>
            </a:spcBef>
            <a:spcAft>
              <a:spcPct val="35000"/>
            </a:spcAft>
          </a:pPr>
          <a:r>
            <a:rPr lang="en-US" sz="1400" b="1" kern="1200" dirty="0" smtClean="0"/>
            <a:t>BLA</a:t>
          </a:r>
          <a:endParaRPr lang="en-US" sz="1400" b="1" kern="1200" dirty="0"/>
        </a:p>
      </dsp:txBody>
      <dsp:txXfrm>
        <a:off x="43340" y="554638"/>
        <a:ext cx="1998981" cy="1170261"/>
      </dsp:txXfrm>
    </dsp:sp>
    <dsp:sp modelId="{90ED1BD0-4690-44EC-8CF2-4E2512604069}">
      <dsp:nvSpPr>
        <dsp:cNvPr id="0" name=""/>
        <dsp:cNvSpPr/>
      </dsp:nvSpPr>
      <dsp:spPr>
        <a:xfrm>
          <a:off x="2261049" y="882865"/>
          <a:ext cx="439221" cy="513806"/>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261049" y="985626"/>
        <a:ext cx="307455" cy="308284"/>
      </dsp:txXfrm>
    </dsp:sp>
    <dsp:sp modelId="{057C849A-DF4E-4F64-B304-9865A4FF6578}">
      <dsp:nvSpPr>
        <dsp:cNvPr id="0" name=""/>
        <dsp:cNvSpPr/>
      </dsp:nvSpPr>
      <dsp:spPr>
        <a:xfrm>
          <a:off x="2907450" y="518229"/>
          <a:ext cx="2071799" cy="1243079"/>
        </a:xfrm>
        <a:prstGeom prst="roundRect">
          <a:avLst>
            <a:gd name="adj" fmla="val 10000"/>
          </a:avLst>
        </a:prstGeom>
        <a:solidFill>
          <a:srgbClr val="00B0F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IDOC</a:t>
          </a:r>
        </a:p>
        <a:p>
          <a:pPr lvl="0" algn="ctr" defTabSz="622300">
            <a:lnSpc>
              <a:spcPct val="90000"/>
            </a:lnSpc>
            <a:spcBef>
              <a:spcPct val="0"/>
            </a:spcBef>
            <a:spcAft>
              <a:spcPct val="35000"/>
            </a:spcAft>
          </a:pPr>
          <a:r>
            <a:rPr lang="en-US" sz="1400" b="1" kern="1200" dirty="0" smtClean="0">
              <a:solidFill>
                <a:schemeClr val="tx1"/>
              </a:solidFill>
            </a:rPr>
            <a:t>D6A/D7K/D6K</a:t>
          </a:r>
        </a:p>
        <a:p>
          <a:pPr lvl="0" algn="ctr" defTabSz="622300">
            <a:lnSpc>
              <a:spcPct val="90000"/>
            </a:lnSpc>
            <a:spcBef>
              <a:spcPct val="0"/>
            </a:spcBef>
            <a:spcAft>
              <a:spcPct val="35000"/>
            </a:spcAft>
          </a:pPr>
          <a:r>
            <a:rPr lang="en-US" sz="1400" b="1" kern="1200" dirty="0" smtClean="0"/>
            <a:t>Navy ERP</a:t>
          </a:r>
          <a:endParaRPr lang="en-US" sz="1400" b="1" kern="1200" dirty="0"/>
        </a:p>
      </dsp:txBody>
      <dsp:txXfrm>
        <a:off x="2943859" y="554638"/>
        <a:ext cx="1998981" cy="1170261"/>
      </dsp:txXfrm>
    </dsp:sp>
    <dsp:sp modelId="{13E85A3D-25D3-4FE7-B26D-E20C909106C1}">
      <dsp:nvSpPr>
        <dsp:cNvPr id="0" name=""/>
        <dsp:cNvSpPr/>
      </dsp:nvSpPr>
      <dsp:spPr>
        <a:xfrm>
          <a:off x="5161567" y="864014"/>
          <a:ext cx="439221" cy="513806"/>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161567" y="966775"/>
        <a:ext cx="307455" cy="308284"/>
      </dsp:txXfrm>
    </dsp:sp>
    <dsp:sp modelId="{64FE341A-CCFC-41D8-82A9-6A98A10F3F9C}">
      <dsp:nvSpPr>
        <dsp:cNvPr id="0" name=""/>
        <dsp:cNvSpPr/>
      </dsp:nvSpPr>
      <dsp:spPr>
        <a:xfrm>
          <a:off x="5807969" y="518229"/>
          <a:ext cx="2071799" cy="1243079"/>
        </a:xfrm>
        <a:prstGeom prst="roundRect">
          <a:avLst>
            <a:gd name="adj" fmla="val 10000"/>
          </a:avLst>
        </a:prstGeom>
        <a:solidFill>
          <a:srgbClr val="00B0F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Goods Movement</a:t>
          </a:r>
        </a:p>
        <a:p>
          <a:pPr lvl="0" algn="ctr" defTabSz="622300">
            <a:lnSpc>
              <a:spcPct val="90000"/>
            </a:lnSpc>
            <a:spcBef>
              <a:spcPct val="0"/>
            </a:spcBef>
            <a:spcAft>
              <a:spcPct val="35000"/>
            </a:spcAft>
          </a:pPr>
          <a:r>
            <a:rPr lang="en-US" sz="1400" b="1" kern="1200" dirty="0" smtClean="0">
              <a:solidFill>
                <a:schemeClr val="tx1"/>
              </a:solidFill>
            </a:rPr>
            <a:t>653/641/101</a:t>
          </a:r>
        </a:p>
        <a:p>
          <a:pPr lvl="0" algn="ctr" defTabSz="622300">
            <a:lnSpc>
              <a:spcPct val="90000"/>
            </a:lnSpc>
            <a:spcBef>
              <a:spcPct val="0"/>
            </a:spcBef>
            <a:spcAft>
              <a:spcPct val="35000"/>
            </a:spcAft>
          </a:pPr>
          <a:r>
            <a:rPr lang="en-US" sz="1400" b="1" kern="1200" dirty="0" smtClean="0">
              <a:solidFill>
                <a:schemeClr val="tx1"/>
              </a:solidFill>
            </a:rPr>
            <a:t>Open SIT record in ERP</a:t>
          </a:r>
        </a:p>
        <a:p>
          <a:pPr lvl="0" algn="ctr" defTabSz="622300">
            <a:lnSpc>
              <a:spcPct val="90000"/>
            </a:lnSpc>
            <a:spcBef>
              <a:spcPct val="0"/>
            </a:spcBef>
            <a:spcAft>
              <a:spcPct val="35000"/>
            </a:spcAft>
          </a:pPr>
          <a:r>
            <a:rPr lang="en-US" sz="1400" b="1" kern="1200" dirty="0" smtClean="0"/>
            <a:t>Navy ERP</a:t>
          </a:r>
          <a:endParaRPr lang="en-US" sz="1400" b="1" kern="1200" dirty="0"/>
        </a:p>
      </dsp:txBody>
      <dsp:txXfrm>
        <a:off x="5844378" y="554638"/>
        <a:ext cx="1998981" cy="1170261"/>
      </dsp:txXfrm>
    </dsp:sp>
    <dsp:sp modelId="{2E16D368-1627-4F35-BEE6-DABA5E9E608B}">
      <dsp:nvSpPr>
        <dsp:cNvPr id="0" name=""/>
        <dsp:cNvSpPr/>
      </dsp:nvSpPr>
      <dsp:spPr>
        <a:xfrm rot="5400000">
          <a:off x="6624258" y="1906334"/>
          <a:ext cx="439221" cy="513806"/>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6689727" y="1943626"/>
        <a:ext cx="308284" cy="307455"/>
      </dsp:txXfrm>
    </dsp:sp>
    <dsp:sp modelId="{D0CCF14E-98E8-44AD-960B-400CB82D51C8}">
      <dsp:nvSpPr>
        <dsp:cNvPr id="0" name=""/>
        <dsp:cNvSpPr/>
      </dsp:nvSpPr>
      <dsp:spPr>
        <a:xfrm>
          <a:off x="5807969" y="2590028"/>
          <a:ext cx="2071799" cy="1243079"/>
        </a:xfrm>
        <a:prstGeom prst="roundRect">
          <a:avLst>
            <a:gd name="adj" fmla="val 10000"/>
          </a:avLst>
        </a:prstGeom>
        <a:solidFill>
          <a:srgbClr val="92D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Open SIT Record in NITA</a:t>
          </a:r>
        </a:p>
        <a:p>
          <a:pPr lvl="0" algn="ctr" defTabSz="622300">
            <a:lnSpc>
              <a:spcPct val="90000"/>
            </a:lnSpc>
            <a:spcBef>
              <a:spcPct val="0"/>
            </a:spcBef>
            <a:spcAft>
              <a:spcPct val="35000"/>
            </a:spcAft>
          </a:pPr>
          <a:r>
            <a:rPr lang="en-US" sz="1400" b="1" kern="1200" dirty="0" smtClean="0"/>
            <a:t>NITA</a:t>
          </a:r>
          <a:endParaRPr lang="en-US" sz="1400" b="1" kern="1200" dirty="0"/>
        </a:p>
      </dsp:txBody>
      <dsp:txXfrm>
        <a:off x="5844378" y="2626437"/>
        <a:ext cx="1998981" cy="1170261"/>
      </dsp:txXfrm>
    </dsp:sp>
    <dsp:sp modelId="{A5571791-6F8A-4952-9160-B4945B3866FC}">
      <dsp:nvSpPr>
        <dsp:cNvPr id="0" name=""/>
        <dsp:cNvSpPr/>
      </dsp:nvSpPr>
      <dsp:spPr>
        <a:xfrm rot="10800000">
          <a:off x="5186429" y="2954664"/>
          <a:ext cx="439221" cy="513806"/>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5318195" y="3057425"/>
        <a:ext cx="307455" cy="308284"/>
      </dsp:txXfrm>
    </dsp:sp>
    <dsp:sp modelId="{70AA7225-2269-46CA-B2FD-AAD0B452318C}">
      <dsp:nvSpPr>
        <dsp:cNvPr id="0" name=""/>
        <dsp:cNvSpPr/>
      </dsp:nvSpPr>
      <dsp:spPr>
        <a:xfrm>
          <a:off x="2907450" y="2590028"/>
          <a:ext cx="2071799" cy="1243079"/>
        </a:xfrm>
        <a:prstGeom prst="roundRect">
          <a:avLst>
            <a:gd name="adj" fmla="val 10000"/>
          </a:avLst>
        </a:prstGeom>
        <a:solidFill>
          <a:srgbClr val="92D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Activity Pulls open SIT records</a:t>
          </a:r>
        </a:p>
        <a:p>
          <a:pPr lvl="0" algn="ctr" defTabSz="622300">
            <a:lnSpc>
              <a:spcPct val="90000"/>
            </a:lnSpc>
            <a:spcBef>
              <a:spcPct val="0"/>
            </a:spcBef>
            <a:spcAft>
              <a:spcPct val="35000"/>
            </a:spcAft>
          </a:pPr>
          <a:r>
            <a:rPr lang="en-US" sz="1400" b="1" kern="1200" dirty="0" smtClean="0"/>
            <a:t>NITA</a:t>
          </a:r>
          <a:endParaRPr lang="en-US" sz="1400" b="1" kern="1200" dirty="0"/>
        </a:p>
      </dsp:txBody>
      <dsp:txXfrm>
        <a:off x="2943859" y="2626437"/>
        <a:ext cx="1998981" cy="1170261"/>
      </dsp:txXfrm>
    </dsp:sp>
    <dsp:sp modelId="{6B6FE159-FDE5-47CD-8608-A191B3E3D580}">
      <dsp:nvSpPr>
        <dsp:cNvPr id="0" name=""/>
        <dsp:cNvSpPr/>
      </dsp:nvSpPr>
      <dsp:spPr>
        <a:xfrm rot="10800000">
          <a:off x="2285910" y="2954664"/>
          <a:ext cx="439221" cy="513806"/>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2417676" y="3057425"/>
        <a:ext cx="307455" cy="308284"/>
      </dsp:txXfrm>
    </dsp:sp>
    <dsp:sp modelId="{145B0960-7A2D-45C2-93A7-39939EA1F03C}">
      <dsp:nvSpPr>
        <dsp:cNvPr id="0" name=""/>
        <dsp:cNvSpPr/>
      </dsp:nvSpPr>
      <dsp:spPr>
        <a:xfrm>
          <a:off x="6931" y="2590028"/>
          <a:ext cx="2071799" cy="1243079"/>
        </a:xfrm>
        <a:prstGeom prst="roundRect">
          <a:avLst>
            <a:gd name="adj" fmla="val 10000"/>
          </a:avLst>
        </a:prstGeom>
        <a:solidFill>
          <a:srgbClr val="92D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Activity updates transportation data</a:t>
          </a:r>
        </a:p>
        <a:p>
          <a:pPr lvl="0" algn="ctr" defTabSz="622300">
            <a:lnSpc>
              <a:spcPct val="90000"/>
            </a:lnSpc>
            <a:spcBef>
              <a:spcPct val="0"/>
            </a:spcBef>
            <a:spcAft>
              <a:spcPct val="35000"/>
            </a:spcAft>
          </a:pPr>
          <a:r>
            <a:rPr lang="en-US" sz="1400" b="1" kern="1200" dirty="0" smtClean="0"/>
            <a:t>NITA</a:t>
          </a:r>
          <a:endParaRPr lang="en-US" sz="1400" b="1" kern="1200" dirty="0"/>
        </a:p>
      </dsp:txBody>
      <dsp:txXfrm>
        <a:off x="43340" y="2626437"/>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665" cy="466417"/>
          </a:xfrm>
          <a:prstGeom prst="rect">
            <a:avLst/>
          </a:prstGeom>
        </p:spPr>
        <p:txBody>
          <a:bodyPr vert="horz" lIns="92426" tIns="46213" rIns="92426" bIns="46213" rtlCol="0"/>
          <a:lstStyle>
            <a:lvl1pPr algn="l">
              <a:defRPr sz="1200"/>
            </a:lvl1pPr>
          </a:lstStyle>
          <a:p>
            <a:endParaRPr lang="en-US" dirty="0"/>
          </a:p>
        </p:txBody>
      </p:sp>
      <p:sp>
        <p:nvSpPr>
          <p:cNvPr id="3" name="Date Placeholder 2"/>
          <p:cNvSpPr>
            <a:spLocks noGrp="1"/>
          </p:cNvSpPr>
          <p:nvPr>
            <p:ph type="dt" sz="quarter" idx="1"/>
          </p:nvPr>
        </p:nvSpPr>
        <p:spPr>
          <a:xfrm>
            <a:off x="3977829" y="2"/>
            <a:ext cx="3043665" cy="466417"/>
          </a:xfrm>
          <a:prstGeom prst="rect">
            <a:avLst/>
          </a:prstGeom>
        </p:spPr>
        <p:txBody>
          <a:bodyPr vert="horz" lIns="92426" tIns="46213" rIns="92426" bIns="46213" rtlCol="0"/>
          <a:lstStyle>
            <a:lvl1pPr algn="r">
              <a:defRPr sz="1200"/>
            </a:lvl1pPr>
          </a:lstStyle>
          <a:p>
            <a:fld id="{CCC57495-AF71-431B-842B-FED565D9387F}" type="datetimeFigureOut">
              <a:rPr lang="en-US" smtClean="0"/>
              <a:t>9/3/2024</a:t>
            </a:fld>
            <a:endParaRPr lang="en-US" dirty="0"/>
          </a:p>
        </p:txBody>
      </p:sp>
      <p:sp>
        <p:nvSpPr>
          <p:cNvPr id="4" name="Footer Placeholder 3"/>
          <p:cNvSpPr>
            <a:spLocks noGrp="1"/>
          </p:cNvSpPr>
          <p:nvPr>
            <p:ph type="ftr" sz="quarter" idx="2"/>
          </p:nvPr>
        </p:nvSpPr>
        <p:spPr>
          <a:xfrm>
            <a:off x="0" y="8842685"/>
            <a:ext cx="3043665" cy="466416"/>
          </a:xfrm>
          <a:prstGeom prst="rect">
            <a:avLst/>
          </a:prstGeom>
        </p:spPr>
        <p:txBody>
          <a:bodyPr vert="horz" lIns="92426" tIns="46213" rIns="92426" bIns="462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829" y="8842685"/>
            <a:ext cx="3043665" cy="466416"/>
          </a:xfrm>
          <a:prstGeom prst="rect">
            <a:avLst/>
          </a:prstGeom>
        </p:spPr>
        <p:txBody>
          <a:bodyPr vert="horz" lIns="92426" tIns="46213" rIns="92426" bIns="46213" rtlCol="0" anchor="b"/>
          <a:lstStyle>
            <a:lvl1pPr algn="r">
              <a:defRPr sz="1200"/>
            </a:lvl1pPr>
          </a:lstStyle>
          <a:p>
            <a:fld id="{D180EB6C-E84F-44D1-9FB2-1EE8B608D1DA}" type="slidenum">
              <a:rPr lang="en-US" smtClean="0"/>
              <a:t>‹#›</a:t>
            </a:fld>
            <a:endParaRPr lang="en-US" dirty="0"/>
          </a:p>
        </p:txBody>
      </p:sp>
    </p:spTree>
    <p:extLst>
      <p:ext uri="{BB962C8B-B14F-4D97-AF65-F5344CB8AC3E}">
        <p14:creationId xmlns:p14="http://schemas.microsoft.com/office/powerpoint/2010/main" val="166763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071"/>
          </a:xfrm>
          <a:prstGeom prst="rect">
            <a:avLst/>
          </a:prstGeom>
        </p:spPr>
        <p:txBody>
          <a:bodyPr vert="horz" lIns="93297" tIns="46649" rIns="93297" bIns="46649" rtlCol="0"/>
          <a:lstStyle>
            <a:lvl1pPr algn="l">
              <a:defRPr sz="1200"/>
            </a:lvl1pPr>
          </a:lstStyle>
          <a:p>
            <a:endParaRPr lang="en-US" dirty="0"/>
          </a:p>
        </p:txBody>
      </p:sp>
      <p:sp>
        <p:nvSpPr>
          <p:cNvPr id="3" name="Date Placeholder 2"/>
          <p:cNvSpPr>
            <a:spLocks noGrp="1"/>
          </p:cNvSpPr>
          <p:nvPr>
            <p:ph type="dt" idx="1"/>
          </p:nvPr>
        </p:nvSpPr>
        <p:spPr>
          <a:xfrm>
            <a:off x="3978131" y="2"/>
            <a:ext cx="3043343" cy="467071"/>
          </a:xfrm>
          <a:prstGeom prst="rect">
            <a:avLst/>
          </a:prstGeom>
        </p:spPr>
        <p:txBody>
          <a:bodyPr vert="horz" lIns="93297" tIns="46649" rIns="93297" bIns="46649" rtlCol="0"/>
          <a:lstStyle>
            <a:lvl1pPr algn="r">
              <a:defRPr sz="1200"/>
            </a:lvl1pPr>
          </a:lstStyle>
          <a:p>
            <a:fld id="{42C3D8BA-8D68-4D12-9BB9-5C7012B879E6}" type="datetimeFigureOut">
              <a:rPr lang="en-US" smtClean="0"/>
              <a:t>9/3/2024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297" tIns="46649" rIns="93297" bIns="4664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297" tIns="46649" rIns="93297" bIns="4664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297" tIns="46649" rIns="93297" bIns="466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297" tIns="46649" rIns="93297" bIns="46649" rtlCol="0" anchor="b"/>
          <a:lstStyle>
            <a:lvl1pPr algn="r">
              <a:defRPr sz="1200"/>
            </a:lvl1pPr>
          </a:lstStyle>
          <a:p>
            <a:fld id="{6BFEA448-15F0-4CF8-BB08-0E1E198E2EAF}" type="slidenum">
              <a:rPr lang="en-US" smtClean="0"/>
              <a:t>‹#›</a:t>
            </a:fld>
            <a:endParaRPr lang="en-US" dirty="0"/>
          </a:p>
        </p:txBody>
      </p:sp>
    </p:spTree>
    <p:extLst>
      <p:ext uri="{BB962C8B-B14F-4D97-AF65-F5344CB8AC3E}">
        <p14:creationId xmlns:p14="http://schemas.microsoft.com/office/powerpoint/2010/main" val="224942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endParaRPr lang="en-US" dirty="0"/>
          </a:p>
        </p:txBody>
      </p:sp>
      <p:sp>
        <p:nvSpPr>
          <p:cNvPr id="4" name="Slide Number Placeholder 3"/>
          <p:cNvSpPr>
            <a:spLocks noGrp="1"/>
          </p:cNvSpPr>
          <p:nvPr>
            <p:ph type="sldNum" sz="quarter" idx="10"/>
          </p:nvPr>
        </p:nvSpPr>
        <p:spPr/>
        <p:txBody>
          <a:bodyPr/>
          <a:lstStyle/>
          <a:p>
            <a:fld id="{BB0AAF9D-9C97-4605-85B0-2A7D705F1A91}" type="slidenum">
              <a:rPr lang="en-US" smtClean="0"/>
              <a:t>2</a:t>
            </a:fld>
            <a:endParaRPr lang="en-US"/>
          </a:p>
        </p:txBody>
      </p:sp>
    </p:spTree>
    <p:extLst>
      <p:ext uri="{BB962C8B-B14F-4D97-AF65-F5344CB8AC3E}">
        <p14:creationId xmlns:p14="http://schemas.microsoft.com/office/powerpoint/2010/main" val="230546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now review SIT Status</a:t>
            </a:r>
            <a:r>
              <a:rPr lang="en-US" baseline="0" dirty="0" smtClean="0"/>
              <a:t> Follow Up Actions </a:t>
            </a:r>
          </a:p>
          <a:p>
            <a:r>
              <a:rPr lang="en-US" dirty="0" smtClean="0"/>
              <a:t>When you or a site pulls their SIT</a:t>
            </a:r>
            <a:r>
              <a:rPr lang="en-US" baseline="0" dirty="0" smtClean="0"/>
              <a:t> list in NITA you’ll see several types of </a:t>
            </a:r>
            <a:r>
              <a:rPr lang="en-US" dirty="0" smtClean="0"/>
              <a:t>Follow</a:t>
            </a:r>
            <a:r>
              <a:rPr lang="en-US" baseline="0" dirty="0" smtClean="0"/>
              <a:t> up Actions listed.  Each of these follow-up actions determines what is expected from the Action UIC.</a:t>
            </a:r>
          </a:p>
          <a:p>
            <a:endParaRPr lang="en-US" baseline="0" dirty="0" smtClean="0"/>
          </a:p>
          <a:p>
            <a:r>
              <a:rPr lang="en-US" baseline="0" dirty="0" smtClean="0"/>
              <a:t>POS – Proof of Shipment – the site is required to provide tracking info. for an issue</a:t>
            </a:r>
          </a:p>
          <a:p>
            <a:r>
              <a:rPr lang="en-US" baseline="0" dirty="0" smtClean="0"/>
              <a:t>POD – Proof of Delivery – this is asking for delivery info. so delivery date and the signature of the receiver will be required.  This usually falls on WSS to post, unless the asset was shipped local delivery.  Then the issuing site would need to provide this info.</a:t>
            </a:r>
          </a:p>
          <a:p>
            <a:r>
              <a:rPr lang="en-US" baseline="0" dirty="0" smtClean="0"/>
              <a:t>POR – Proof of Receipt – can only be received in the site’s BLA, not through NITA</a:t>
            </a:r>
          </a:p>
          <a:p>
            <a:r>
              <a:rPr lang="en-US" baseline="0" dirty="0" smtClean="0"/>
              <a:t>OHA – On Hand Acknowledgement – Plant A ships an asset to Plant B, but the tracking info. entered in NITA shows that the asset was delivered to Plant C.  Plant C must take action to close this document.  That could be posting a receipt or updating tracking info. showing that they forwarded the asset onto a different site.</a:t>
            </a:r>
          </a:p>
        </p:txBody>
      </p:sp>
      <p:sp>
        <p:nvSpPr>
          <p:cNvPr id="4" name="Slide Number Placeholder 3"/>
          <p:cNvSpPr>
            <a:spLocks noGrp="1"/>
          </p:cNvSpPr>
          <p:nvPr>
            <p:ph type="sldNum" sz="quarter" idx="10"/>
          </p:nvPr>
        </p:nvSpPr>
        <p:spPr/>
        <p:txBody>
          <a:bodyPr/>
          <a:lstStyle/>
          <a:p>
            <a:fld id="{6BFEA448-15F0-4CF8-BB08-0E1E198E2EAF}" type="slidenum">
              <a:rPr lang="en-US" smtClean="0"/>
              <a:t>11</a:t>
            </a:fld>
            <a:endParaRPr lang="en-US" dirty="0"/>
          </a:p>
        </p:txBody>
      </p:sp>
    </p:spTree>
    <p:extLst>
      <p:ext uri="{BB962C8B-B14F-4D97-AF65-F5344CB8AC3E}">
        <p14:creationId xmlns:p14="http://schemas.microsoft.com/office/powerpoint/2010/main" val="275748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we’ll discuss the How it Works slide.  The outside of this circle represents what’s happening in the real world (so the physical movement of assets). The inside of the circle represents what’s happening in ERP, which is the Navy’s financial system of record.  All transactions that occur in CAV, ERMS and other external systems used by the Navy and it’s partners interface with ERP.</a:t>
            </a:r>
          </a:p>
          <a:p>
            <a:r>
              <a:rPr lang="en-US" baseline="0" dirty="0" smtClean="0"/>
              <a:t>There are two legs of SIT that we’ll review in this slide.  The first leg covers a broken asset, so we’ll start with the Fleet.</a:t>
            </a:r>
          </a:p>
          <a:p>
            <a:pPr marL="228943" indent="-228943">
              <a:buAutoNum type="arabicPeriod"/>
            </a:pPr>
            <a:r>
              <a:rPr lang="en-US" baseline="0" dirty="0" smtClean="0"/>
              <a:t>The fleet has a broken part.  They try to fix it themselves, but confirm that it’s Beyond Capable Maintenance (BCM).  </a:t>
            </a:r>
          </a:p>
          <a:p>
            <a:pPr marL="228943" indent="-228943">
              <a:buAutoNum type="arabicPeriod"/>
            </a:pPr>
            <a:r>
              <a:rPr lang="en-US" baseline="0" dirty="0" smtClean="0"/>
              <a:t>They then request a new part, which creates a requisition and opens up Carcass Tracking in ERP.</a:t>
            </a:r>
          </a:p>
          <a:p>
            <a:pPr marL="228943" indent="-228943">
              <a:buAutoNum type="arabicPeriod"/>
            </a:pPr>
            <a:r>
              <a:rPr lang="en-US" baseline="0" dirty="0" smtClean="0"/>
              <a:t>ERP then sources this requisition to the closest Stock Point/Vendor to fill.</a:t>
            </a:r>
          </a:p>
          <a:p>
            <a:pPr marL="228943" indent="-228943">
              <a:buAutoNum type="arabicPeriod"/>
            </a:pPr>
            <a:r>
              <a:rPr lang="en-US" baseline="0" dirty="0" smtClean="0"/>
              <a:t>The new part is then picked, packaged and staged by the stock point/Vendor</a:t>
            </a:r>
          </a:p>
          <a:p>
            <a:pPr marL="228943" indent="-228943">
              <a:buAutoNum type="arabicPeriod"/>
            </a:pPr>
            <a:r>
              <a:rPr lang="en-US" baseline="0" dirty="0" smtClean="0"/>
              <a:t>And then physically shipped to the requisitioner.  The Stock Point/Vendor then creates a D7 TIR in their reporting system (so if this requisition went to a CAV Vendor, you’d report your issue/D7 in CAV). This action in CAV interfaces with ERP creating a D7A/601 issue.</a:t>
            </a:r>
          </a:p>
          <a:p>
            <a:pPr marL="228943" indent="-228943">
              <a:buAutoNum type="arabicPeriod"/>
            </a:pPr>
            <a:r>
              <a:rPr lang="en-US" baseline="0" dirty="0" smtClean="0"/>
              <a:t>At the same time that this request is being filled, the Fleet turns in their broken asset to ATAC. This process starts when the Fleet creates a BC2, which creates a D6A and a D7K TIR. Once ATAC picks up the broken asset, the D6A and D7K TIRs are released marking a transfer of custody from the Fleet to ATAC.  The D6A/653 TIR closes Carcass Tracking and the D7K/641 TIR opens the 1</a:t>
            </a:r>
            <a:r>
              <a:rPr lang="en-US" baseline="30000" dirty="0" smtClean="0"/>
              <a:t>st</a:t>
            </a:r>
            <a:r>
              <a:rPr lang="en-US" baseline="0" dirty="0" smtClean="0"/>
              <a:t> leg of SIT.  So, at this point, the Fleet is off the hook for handing in their broken part.  Once this D7K/641 posts: </a:t>
            </a:r>
            <a:r>
              <a:rPr lang="en-US" b="1" i="1" baseline="0" dirty="0" smtClean="0"/>
              <a:t>Financial </a:t>
            </a:r>
            <a:r>
              <a:rPr lang="en-US" baseline="0" dirty="0" smtClean="0"/>
              <a:t>ownership transfers from the requisitioner to the receiver, so in this example, it switches from the Fleet to the CAV Vendor.</a:t>
            </a:r>
          </a:p>
          <a:p>
            <a:pPr marL="228943" indent="-228943">
              <a:buAutoNum type="arabicPeriod"/>
            </a:pPr>
            <a:r>
              <a:rPr lang="en-US" baseline="0" dirty="0" smtClean="0"/>
              <a:t>Next, ATAC delivers the material to the repair site and posts Proof of Delivery in ERMS.  This transfers </a:t>
            </a:r>
            <a:r>
              <a:rPr lang="en-US" b="1" i="1" baseline="0" dirty="0" smtClean="0"/>
              <a:t>SIT</a:t>
            </a:r>
            <a:r>
              <a:rPr lang="en-US" baseline="0" dirty="0" smtClean="0"/>
              <a:t> ownership from ATAC to the receiver (POD to POR).</a:t>
            </a:r>
          </a:p>
          <a:p>
            <a:pPr marL="228943" indent="-228943">
              <a:buAutoNum type="arabicPeriod"/>
            </a:pPr>
            <a:r>
              <a:rPr lang="en-US" baseline="0" dirty="0" smtClean="0"/>
              <a:t>The repair site posts a receipt/D6 in CAV under the correct document number, which interfaces with ERP creating a D6K/101.  If done correctly, this receipt will close SIT.</a:t>
            </a:r>
          </a:p>
          <a:p>
            <a:pPr marL="0" indent="0">
              <a:buNone/>
            </a:pPr>
            <a:r>
              <a:rPr lang="en-US" b="1" baseline="0" dirty="0" smtClean="0"/>
              <a:t>THE FIRST LEG OF SIT IS NOW CLOSED</a:t>
            </a:r>
          </a:p>
          <a:p>
            <a:r>
              <a:rPr lang="en-US" b="1" baseline="0" dirty="0" smtClean="0"/>
              <a:t>Any questions?</a:t>
            </a:r>
          </a:p>
          <a:p>
            <a:pPr marL="228943" indent="-228943">
              <a:buFont typeface="+mj-lt"/>
              <a:buAutoNum type="arabicPeriod" startAt="9"/>
            </a:pPr>
            <a:r>
              <a:rPr lang="en-US" baseline="0" dirty="0" smtClean="0"/>
              <a:t>So now the CAV Vendor has the broken part.  They induct the material into CAV and change the condition code from F to M as they repair the part.</a:t>
            </a:r>
          </a:p>
          <a:p>
            <a:pPr marL="228943" indent="-228943">
              <a:buFont typeface="+mj-lt"/>
              <a:buAutoNum type="arabicPeriod" startAt="9"/>
            </a:pPr>
            <a:r>
              <a:rPr lang="en-US" baseline="0" dirty="0" smtClean="0"/>
              <a:t>Once the repair is complete, the CAV Vendor moves the material in CAV from M condition to A condition.</a:t>
            </a:r>
          </a:p>
          <a:p>
            <a:pPr marL="228943" indent="-228943">
              <a:buFont typeface="+mj-lt"/>
              <a:buAutoNum type="arabicPeriod" startAt="9"/>
            </a:pPr>
            <a:r>
              <a:rPr lang="en-US" baseline="0" dirty="0" smtClean="0"/>
              <a:t>The CAV Vendor then ships the material to the DD by reporting a D7 TIR in CAV under the RCDN Number.  This interfaces with ERP creating a D7K/641 (issue) and opens the 2</a:t>
            </a:r>
            <a:r>
              <a:rPr lang="en-US" baseline="30000" dirty="0" smtClean="0"/>
              <a:t>nd</a:t>
            </a:r>
            <a:r>
              <a:rPr lang="en-US" baseline="0" dirty="0" smtClean="0"/>
              <a:t> leg of SIT.</a:t>
            </a:r>
          </a:p>
          <a:p>
            <a:pPr marL="228943" indent="-228943">
              <a:buFont typeface="+mj-lt"/>
              <a:buAutoNum type="arabicPeriod" startAt="9"/>
            </a:pPr>
            <a:r>
              <a:rPr lang="en-US" baseline="0" dirty="0" smtClean="0"/>
              <a:t>If ATAC-enabled, ATAC will pick up the repaired part and ship it to the stock point. They’ll post POD in ERMS transferring SIT ownership to the receiver.  If the CAV Vendor is not ATAC enabled, if CANCEL is entered in the Pickup DODAAC field in CAV, or if Local Delivery is used, the Vendor will need to post POS in CAV themselves.</a:t>
            </a:r>
          </a:p>
          <a:p>
            <a:pPr marL="228943" indent="-228943">
              <a:buFont typeface="+mj-lt"/>
              <a:buAutoNum type="arabicPeriod" startAt="9"/>
            </a:pPr>
            <a:r>
              <a:rPr lang="en-US" baseline="0" dirty="0" smtClean="0"/>
              <a:t>Finally, the stock point physically receives the repaired part and posts a D6 TIR in their reporting system under the RCDN Document Number that it was issued on.  This creates a D6K/101 in ERP, closing the 2</a:t>
            </a:r>
            <a:r>
              <a:rPr lang="en-US" baseline="30000" dirty="0" smtClean="0"/>
              <a:t>nd</a:t>
            </a:r>
            <a:r>
              <a:rPr lang="en-US" baseline="0" dirty="0" smtClean="0"/>
              <a:t> leg of SIT. The stock point then stows the material for future requisitions.</a:t>
            </a:r>
          </a:p>
        </p:txBody>
      </p:sp>
      <p:sp>
        <p:nvSpPr>
          <p:cNvPr id="4" name="Slide Number Placeholder 3"/>
          <p:cNvSpPr>
            <a:spLocks noGrp="1"/>
          </p:cNvSpPr>
          <p:nvPr>
            <p:ph type="sldNum" sz="quarter" idx="10"/>
          </p:nvPr>
        </p:nvSpPr>
        <p:spPr/>
        <p:txBody>
          <a:bodyPr/>
          <a:lstStyle/>
          <a:p>
            <a:fld id="{6BFEA448-15F0-4CF8-BB08-0E1E198E2EAF}" type="slidenum">
              <a:rPr lang="en-US" smtClean="0"/>
              <a:t>12</a:t>
            </a:fld>
            <a:endParaRPr lang="en-US" dirty="0"/>
          </a:p>
        </p:txBody>
      </p:sp>
    </p:spTree>
    <p:extLst>
      <p:ext uri="{BB962C8B-B14F-4D97-AF65-F5344CB8AC3E}">
        <p14:creationId xmlns:p14="http://schemas.microsoft.com/office/powerpoint/2010/main" val="395488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main reasons</a:t>
            </a:r>
            <a:r>
              <a:rPr lang="en-US" baseline="0" dirty="0" smtClean="0"/>
              <a:t> for Open SIT</a:t>
            </a:r>
            <a:endParaRPr lang="en-US" dirty="0" smtClean="0"/>
          </a:p>
          <a:p>
            <a:r>
              <a:rPr lang="en-US" dirty="0" smtClean="0"/>
              <a:t>Truly in transit – the</a:t>
            </a:r>
            <a:r>
              <a:rPr lang="en-US" baseline="0" dirty="0" smtClean="0"/>
              <a:t> asset hasn’t reached final destination yet, so it’s stock in transit, which is the only acceptable type of SIT</a:t>
            </a:r>
          </a:p>
          <a:p>
            <a:r>
              <a:rPr lang="en-US" baseline="0" dirty="0" smtClean="0"/>
              <a:t>Manual errors – receipts or transportation data not entered in the 5 business day window; or incorrect document numbers and typos used to post a receipt</a:t>
            </a:r>
          </a:p>
          <a:p>
            <a:r>
              <a:rPr lang="en-US" baseline="0" dirty="0" smtClean="0"/>
              <a:t>System errors – interfacing error between BLAs and ERP/NITA; or an actual processing error in ERP, which most of these issues require manual intervention by WSS personnel.</a:t>
            </a:r>
          </a:p>
        </p:txBody>
      </p:sp>
      <p:sp>
        <p:nvSpPr>
          <p:cNvPr id="4" name="Slide Number Placeholder 3"/>
          <p:cNvSpPr>
            <a:spLocks noGrp="1"/>
          </p:cNvSpPr>
          <p:nvPr>
            <p:ph type="sldNum" sz="quarter" idx="10"/>
          </p:nvPr>
        </p:nvSpPr>
        <p:spPr/>
        <p:txBody>
          <a:bodyPr/>
          <a:lstStyle/>
          <a:p>
            <a:fld id="{6BFEA448-15F0-4CF8-BB08-0E1E198E2EAF}" type="slidenum">
              <a:rPr lang="en-US" smtClean="0"/>
              <a:t>13</a:t>
            </a:fld>
            <a:endParaRPr lang="en-US" dirty="0"/>
          </a:p>
        </p:txBody>
      </p:sp>
    </p:spTree>
    <p:extLst>
      <p:ext uri="{BB962C8B-B14F-4D97-AF65-F5344CB8AC3E}">
        <p14:creationId xmlns:p14="http://schemas.microsoft.com/office/powerpoint/2010/main" val="69512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14</a:t>
            </a:fld>
            <a:endParaRPr lang="en-US" dirty="0"/>
          </a:p>
        </p:txBody>
      </p:sp>
    </p:spTree>
    <p:extLst>
      <p:ext uri="{BB962C8B-B14F-4D97-AF65-F5344CB8AC3E}">
        <p14:creationId xmlns:p14="http://schemas.microsoft.com/office/powerpoint/2010/main" val="97020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15</a:t>
            </a:fld>
            <a:endParaRPr lang="en-US" dirty="0"/>
          </a:p>
        </p:txBody>
      </p:sp>
    </p:spTree>
    <p:extLst>
      <p:ext uri="{BB962C8B-B14F-4D97-AF65-F5344CB8AC3E}">
        <p14:creationId xmlns:p14="http://schemas.microsoft.com/office/powerpoint/2010/main" val="116388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16</a:t>
            </a:fld>
            <a:endParaRPr lang="en-US" dirty="0"/>
          </a:p>
        </p:txBody>
      </p:sp>
    </p:spTree>
    <p:extLst>
      <p:ext uri="{BB962C8B-B14F-4D97-AF65-F5344CB8AC3E}">
        <p14:creationId xmlns:p14="http://schemas.microsoft.com/office/powerpoint/2010/main" val="61407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EA448-15F0-4CF8-BB08-0E1E198E2EAF}" type="slidenum">
              <a:rPr lang="en-US" smtClean="0"/>
              <a:t>17</a:t>
            </a:fld>
            <a:endParaRPr lang="en-US"/>
          </a:p>
        </p:txBody>
      </p:sp>
    </p:spTree>
    <p:extLst>
      <p:ext uri="{BB962C8B-B14F-4D97-AF65-F5344CB8AC3E}">
        <p14:creationId xmlns:p14="http://schemas.microsoft.com/office/powerpoint/2010/main" val="320037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common terms that you</a:t>
            </a:r>
            <a:r>
              <a:rPr lang="en-US" baseline="0" dirty="0" smtClean="0"/>
              <a:t> may see or hear when working SIT.  </a:t>
            </a:r>
          </a:p>
          <a:p>
            <a:r>
              <a:rPr lang="en-US" baseline="0" dirty="0" smtClean="0"/>
              <a:t>NITA is a system within ERMS.  This is where transportation data is entered and where you will go to pull a site’s SIT report.</a:t>
            </a:r>
          </a:p>
          <a:p>
            <a:r>
              <a:rPr lang="en-US" baseline="0" dirty="0" smtClean="0"/>
              <a:t>An </a:t>
            </a:r>
            <a:r>
              <a:rPr lang="en-US" baseline="0" dirty="0" err="1" smtClean="0"/>
              <a:t>iDoc</a:t>
            </a:r>
            <a:r>
              <a:rPr lang="en-US" baseline="0" dirty="0" smtClean="0"/>
              <a:t> is an intermediate document that you’ll see in ERP.  This represents a transaction that interfaces with ERP from another BLA (ERMS, DSS, CAV, etc.)</a:t>
            </a:r>
          </a:p>
          <a:p>
            <a:r>
              <a:rPr lang="en-US" baseline="0" dirty="0" smtClean="0"/>
              <a:t>A Movement Type 641 – which may also be called a goods issue – is associated with a D7 transaction.  The 641 movement in ERP is what opens SIT tracking.</a:t>
            </a:r>
          </a:p>
          <a:p>
            <a:r>
              <a:rPr lang="en-US" baseline="0" dirty="0" smtClean="0"/>
              <a:t>A movement type 101 – which may also be called a matched SIT Receipt – is associated with a D6 transaction.  This is a receipt that matches to a SIT PO, which is an STO PO starting with the numbers 458 or 462.  A 101, if for the total amount of the PO, will close SIT and reconcile a due-in.</a:t>
            </a:r>
          </a:p>
          <a:p>
            <a:r>
              <a:rPr lang="en-US" baseline="0" dirty="0" smtClean="0"/>
              <a:t>A Movement 501 – which may also be called an unmatched SIT Receipt – is associated with a D6 transaction.  This receipt will not match to a 458/SIT PO, which means it increases inventory without reconciling the due-in or closing SIT.</a:t>
            </a:r>
          </a:p>
          <a:p>
            <a:r>
              <a:rPr lang="en-US" baseline="0" dirty="0" smtClean="0"/>
              <a:t>An RDO is a Redistribution Order, which is a SIT document initiated by a supply planner.</a:t>
            </a:r>
          </a:p>
        </p:txBody>
      </p:sp>
      <p:sp>
        <p:nvSpPr>
          <p:cNvPr id="4" name="Slide Number Placeholder 3"/>
          <p:cNvSpPr>
            <a:spLocks noGrp="1"/>
          </p:cNvSpPr>
          <p:nvPr>
            <p:ph type="sldNum" sz="quarter" idx="10"/>
          </p:nvPr>
        </p:nvSpPr>
        <p:spPr/>
        <p:txBody>
          <a:bodyPr/>
          <a:lstStyle/>
          <a:p>
            <a:fld id="{6BFEA448-15F0-4CF8-BB08-0E1E198E2EAF}" type="slidenum">
              <a:rPr lang="en-US" smtClean="0"/>
              <a:t>3</a:t>
            </a:fld>
            <a:endParaRPr lang="en-US"/>
          </a:p>
        </p:txBody>
      </p:sp>
    </p:spTree>
    <p:extLst>
      <p:ext uri="{BB962C8B-B14F-4D97-AF65-F5344CB8AC3E}">
        <p14:creationId xmlns:p14="http://schemas.microsoft.com/office/powerpoint/2010/main" val="210401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endParaRPr lang="en-US" dirty="0"/>
          </a:p>
        </p:txBody>
      </p:sp>
      <p:sp>
        <p:nvSpPr>
          <p:cNvPr id="4" name="Slide Number Placeholder 3"/>
          <p:cNvSpPr>
            <a:spLocks noGrp="1"/>
          </p:cNvSpPr>
          <p:nvPr>
            <p:ph type="sldNum" sz="quarter" idx="10"/>
          </p:nvPr>
        </p:nvSpPr>
        <p:spPr/>
        <p:txBody>
          <a:bodyPr/>
          <a:lstStyle/>
          <a:p>
            <a:fld id="{BB0AAF9D-9C97-4605-85B0-2A7D705F1A91}" type="slidenum">
              <a:rPr lang="en-US" smtClean="0"/>
              <a:t>4</a:t>
            </a:fld>
            <a:endParaRPr lang="en-US"/>
          </a:p>
        </p:txBody>
      </p:sp>
    </p:spTree>
    <p:extLst>
      <p:ext uri="{BB962C8B-B14F-4D97-AF65-F5344CB8AC3E}">
        <p14:creationId xmlns:p14="http://schemas.microsoft.com/office/powerpoint/2010/main" val="307545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SIT (stock in transit)?</a:t>
            </a:r>
          </a:p>
          <a:p>
            <a:endParaRPr lang="en-US" dirty="0" smtClean="0"/>
          </a:p>
          <a:p>
            <a:r>
              <a:rPr lang="en-US" dirty="0" smtClean="0"/>
              <a:t>SIT is the tracking of NWCF</a:t>
            </a:r>
            <a:r>
              <a:rPr lang="en-US" baseline="0" dirty="0" smtClean="0"/>
              <a:t> material from one point to another.</a:t>
            </a:r>
          </a:p>
          <a:p>
            <a:r>
              <a:rPr lang="en-US" baseline="0" dirty="0" smtClean="0"/>
              <a:t>It’s initiated by a D7 (issue) transaction which results in a 641 movement type in ERP</a:t>
            </a:r>
          </a:p>
          <a:p>
            <a:r>
              <a:rPr lang="en-US" baseline="0" dirty="0" smtClean="0"/>
              <a:t>This 641 opens SIT and generates a due-in.  A due-in is just a document that is headed to a specific final destination, so it’s “due in” to that site.  Once this 641 is created in our system, the document will show up in NITA on the SIT List and/or the Due-In Report.</a:t>
            </a:r>
          </a:p>
          <a:p>
            <a:r>
              <a:rPr lang="en-US" baseline="0" dirty="0" smtClean="0"/>
              <a:t>A D6 (receipt) transaction, which results in a 101 movement type in ERP, closes SIT and the due-in.</a:t>
            </a:r>
          </a:p>
          <a:p>
            <a:r>
              <a:rPr lang="en-US" baseline="0" dirty="0" smtClean="0"/>
              <a:t>SIT can only be closed with a matching SIT receipt (that D6/101 transaction), which needs to post under the same MILS document number as the original issue.</a:t>
            </a:r>
          </a:p>
          <a:p>
            <a:r>
              <a:rPr lang="en-US" baseline="0" dirty="0" smtClean="0"/>
              <a:t>In rare cases, SIT can be closed with a reversal of the D7/641 transaction, but majority of the time we’ll need a receipt from the final destination to close SIT.</a:t>
            </a:r>
          </a:p>
          <a:p>
            <a:r>
              <a:rPr lang="en-US" baseline="0" dirty="0" smtClean="0"/>
              <a:t>The main 2 systems that we use to work SIT at WSS are ERP and NITA.  ERP is the Navy’s financial system of record and in the next slide we’ll cover what NITA is. </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5</a:t>
            </a:fld>
            <a:endParaRPr lang="en-US" dirty="0"/>
          </a:p>
        </p:txBody>
      </p:sp>
    </p:spTree>
    <p:extLst>
      <p:ext uri="{BB962C8B-B14F-4D97-AF65-F5344CB8AC3E}">
        <p14:creationId xmlns:p14="http://schemas.microsoft.com/office/powerpoint/2010/main" val="403949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6 transportation legs that fall</a:t>
            </a:r>
            <a:r>
              <a:rPr lang="en-US" baseline="0" dirty="0" smtClean="0"/>
              <a:t> into stock in transit.</a:t>
            </a:r>
          </a:p>
          <a:p>
            <a:r>
              <a:rPr lang="en-US" baseline="0" dirty="0" smtClean="0"/>
              <a:t>The first is an RDO, Redistribution Order, which is initiated by a supply planner.  This type of SIT document usually comes from a Stock Point (in most cases a DLA site) that’s issuing an asset to a repair site.</a:t>
            </a:r>
          </a:p>
          <a:p>
            <a:r>
              <a:rPr lang="en-US" baseline="0" dirty="0" smtClean="0"/>
              <a:t>Next is an RFI – ready for issue document – which is usually an A condition asset being shipped from a repair site to a stock point.</a:t>
            </a:r>
          </a:p>
          <a:p>
            <a:r>
              <a:rPr lang="en-US" baseline="0" dirty="0" smtClean="0"/>
              <a:t>Next is NRFI – Not ready for issue or Retrograde document – which is an asset found to be BCM – beyond capable maintenance by the Fleet and sent through ATAC to a repair site or a stock point.  You’ll see that the first half of this transportation leg, from the Fleet to ATAC is not considered SIT.  This falls under carcass tracking.  Once the asset has been turned over to ATAC, SIT opens until the broken part is received at its final destination.  We’ll go over this type of document in detail later in this presentation.</a:t>
            </a:r>
          </a:p>
        </p:txBody>
      </p:sp>
      <p:sp>
        <p:nvSpPr>
          <p:cNvPr id="4" name="Slide Number Placeholder 3"/>
          <p:cNvSpPr>
            <a:spLocks noGrp="1"/>
          </p:cNvSpPr>
          <p:nvPr>
            <p:ph type="sldNum" sz="quarter" idx="10"/>
          </p:nvPr>
        </p:nvSpPr>
        <p:spPr/>
        <p:txBody>
          <a:bodyPr/>
          <a:lstStyle/>
          <a:p>
            <a:fld id="{6BFEA448-15F0-4CF8-BB08-0E1E198E2EAF}" type="slidenum">
              <a:rPr lang="en-US" smtClean="0"/>
              <a:t>6</a:t>
            </a:fld>
            <a:endParaRPr lang="en-US" dirty="0"/>
          </a:p>
        </p:txBody>
      </p:sp>
    </p:spTree>
    <p:extLst>
      <p:ext uri="{BB962C8B-B14F-4D97-AF65-F5344CB8AC3E}">
        <p14:creationId xmlns:p14="http://schemas.microsoft.com/office/powerpoint/2010/main" val="337622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a:t>
            </a:r>
            <a:r>
              <a:rPr lang="en-US" baseline="0" dirty="0" smtClean="0"/>
              <a:t> three transportation legs include an Offload a Replenishment and a </a:t>
            </a:r>
            <a:r>
              <a:rPr lang="en-US" baseline="0" dirty="0" err="1" smtClean="0"/>
              <a:t>Crossdeck</a:t>
            </a:r>
            <a:r>
              <a:rPr lang="en-US" baseline="0" dirty="0" smtClean="0"/>
              <a:t>.</a:t>
            </a:r>
          </a:p>
          <a:p>
            <a:endParaRPr lang="en-US" baseline="0" dirty="0" smtClean="0"/>
          </a:p>
          <a:p>
            <a:r>
              <a:rPr lang="en-US" dirty="0" smtClean="0"/>
              <a:t>An Offload involves the Fleet issuing an asset to</a:t>
            </a:r>
            <a:r>
              <a:rPr lang="en-US" baseline="0" dirty="0" smtClean="0"/>
              <a:t> a stock point.</a:t>
            </a:r>
          </a:p>
          <a:p>
            <a:r>
              <a:rPr lang="en-US" baseline="0" dirty="0" smtClean="0"/>
              <a:t>A replenishment document involves a repair site or stock point issuing a RFI asset to the Fleet (which should always be issued using a Fleet requisition number)</a:t>
            </a:r>
          </a:p>
          <a:p>
            <a:r>
              <a:rPr lang="en-US" baseline="0" dirty="0" smtClean="0"/>
              <a:t>And lastly, a </a:t>
            </a:r>
            <a:r>
              <a:rPr lang="en-US" baseline="0" dirty="0" err="1" smtClean="0"/>
              <a:t>Crossdeck</a:t>
            </a:r>
            <a:r>
              <a:rPr lang="en-US" baseline="0" dirty="0" smtClean="0"/>
              <a:t>, is when the fleet issues a RFI asset to another Fleet UIC.</a:t>
            </a:r>
          </a:p>
          <a:p>
            <a:endParaRPr lang="en-US" baseline="0" dirty="0" smtClean="0"/>
          </a:p>
          <a:p>
            <a:r>
              <a:rPr lang="en-US" baseline="0" dirty="0" smtClean="0"/>
              <a:t>So these are the 6 transportation legs that SIT falls into.</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7</a:t>
            </a:fld>
            <a:endParaRPr lang="en-US" dirty="0"/>
          </a:p>
        </p:txBody>
      </p:sp>
    </p:spTree>
    <p:extLst>
      <p:ext uri="{BB962C8B-B14F-4D97-AF65-F5344CB8AC3E}">
        <p14:creationId xmlns:p14="http://schemas.microsoft.com/office/powerpoint/2010/main" val="232199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 is so important</a:t>
            </a:r>
            <a:r>
              <a:rPr lang="en-US" baseline="0" dirty="0" smtClean="0"/>
              <a:t> because it provides the NAVY with visibility of its assets.  This visibility allows us to make more informed decisions and directly impacts the Buy/Repair process, which ultimately affects Fleet readiness.  </a:t>
            </a:r>
          </a:p>
          <a:p>
            <a:endParaRPr lang="en-US" baseline="0" dirty="0" smtClean="0"/>
          </a:p>
          <a:p>
            <a:r>
              <a:rPr lang="en-US" baseline="0" dirty="0" smtClean="0"/>
              <a:t>To understand this better, let’s look at how a plant’s inventory is calculated from a financial standpoint.  It’s the sum of on-hand inventory plus any due-ins to the site.  A due in is any document that is coming to your site, so you are the intended receiver.  We’ll show in the next slide how errors in tracking SIT can cause this calculation to be off and then affect decisions made downstream by WSS.</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8</a:t>
            </a:fld>
            <a:endParaRPr lang="en-US" dirty="0"/>
          </a:p>
        </p:txBody>
      </p:sp>
    </p:spTree>
    <p:extLst>
      <p:ext uri="{BB962C8B-B14F-4D97-AF65-F5344CB8AC3E}">
        <p14:creationId xmlns:p14="http://schemas.microsoft.com/office/powerpoint/2010/main" val="241943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of these rows represents a different SIT tracking scenario and shows the affects this has on the calculation of the site’s on-hand inventory.</a:t>
            </a:r>
          </a:p>
          <a:p>
            <a:endParaRPr lang="en-US" baseline="0" dirty="0" smtClean="0"/>
          </a:p>
          <a:p>
            <a:r>
              <a:rPr lang="en-US" baseline="0" dirty="0" smtClean="0"/>
              <a:t>In the light blue row, you’ll see that the plant is showing a total inventory of 20.  This was calculated by adding the site’s on-hand inventory of 10 to the site’s due-in total of 10.  The on-hand inventory is only showing 10, because that’s what the site physically has on-hand.  The other 10 assets may not have shown up yet or haven’t been received in the site’s BLA yet, however from a financial perspective they are included in the Plant’s total inventory.</a:t>
            </a:r>
          </a:p>
          <a:p>
            <a:endParaRPr lang="en-US" baseline="0" dirty="0" smtClean="0"/>
          </a:p>
          <a:p>
            <a:r>
              <a:rPr lang="en-US" baseline="0" dirty="0" smtClean="0"/>
              <a:t>In the green row, you’ll see that the plant is showing a total inventory of 20.  This was calculated by adding the site’s on-hand inventory of 20 to the site’s due-in inventory of 0.  In this scenario, all material has been receipted correctly and there is no open SIT, so the total Plant inventory count is accurate.</a:t>
            </a:r>
          </a:p>
          <a:p>
            <a:endParaRPr lang="en-US" baseline="0" dirty="0" smtClean="0"/>
          </a:p>
          <a:p>
            <a:r>
              <a:rPr lang="en-US" baseline="0" dirty="0" smtClean="0"/>
              <a:t>In the last row highlighted red, you’ll see that the plant is showing a total inventory of 30.  This was calculated by adding the site’s on-hand inventory of 20 to the site’s due-in inventory of 10.  The site is showing 10 additional assets, because they received 10 assets incorrectly, which created 10 501s (unmatched SIT receipts).  Since we include the due-in count in the total inventory calculation, an additional 10 assets are showing on this site’s financial record because the initial SIT document for 10 was never closed.</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9</a:t>
            </a:fld>
            <a:endParaRPr lang="en-US" dirty="0"/>
          </a:p>
        </p:txBody>
      </p:sp>
    </p:spTree>
    <p:extLst>
      <p:ext uri="{BB962C8B-B14F-4D97-AF65-F5344CB8AC3E}">
        <p14:creationId xmlns:p14="http://schemas.microsoft.com/office/powerpoint/2010/main" val="2550139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slide</a:t>
            </a:r>
            <a:r>
              <a:rPr lang="en-US" baseline="0" dirty="0" smtClean="0"/>
              <a:t> is showing the interface flow between BLAs, which we just looked at in the last slide, and ERP and NITA.  We’ll start with the gold box in the upper left corner.  As an example, we’ll say an activity posts a D7 transaction in their BLA.  Overnight, this BLA will interface with ERP, creating a D7 </a:t>
            </a:r>
            <a:r>
              <a:rPr lang="en-US" baseline="0" dirty="0" err="1" smtClean="0"/>
              <a:t>iDoc</a:t>
            </a:r>
            <a:r>
              <a:rPr lang="en-US" baseline="0" dirty="0" smtClean="0"/>
              <a:t> (1</a:t>
            </a:r>
            <a:r>
              <a:rPr lang="en-US" baseline="30000" dirty="0" smtClean="0"/>
              <a:t>st</a:t>
            </a:r>
            <a:r>
              <a:rPr lang="en-US" baseline="0" dirty="0" smtClean="0"/>
              <a:t> blue box).  This </a:t>
            </a:r>
            <a:r>
              <a:rPr lang="en-US" baseline="0" dirty="0" err="1" smtClean="0"/>
              <a:t>iDoc</a:t>
            </a:r>
            <a:r>
              <a:rPr lang="en-US" baseline="0" dirty="0" smtClean="0"/>
              <a:t> will process a 641 movement type, opening SIT tracking (2</a:t>
            </a:r>
            <a:r>
              <a:rPr lang="en-US" baseline="30000" dirty="0" smtClean="0"/>
              <a:t>nd</a:t>
            </a:r>
            <a:r>
              <a:rPr lang="en-US" baseline="0" dirty="0" smtClean="0"/>
              <a:t> blue box).  Overnight, ERP will interface with NITA, creating an open SIT record (1</a:t>
            </a:r>
            <a:r>
              <a:rPr lang="en-US" baseline="30000" dirty="0" smtClean="0"/>
              <a:t>st</a:t>
            </a:r>
            <a:r>
              <a:rPr lang="en-US" baseline="0" dirty="0" smtClean="0"/>
              <a:t> green box).  </a:t>
            </a:r>
          </a:p>
          <a:p>
            <a:endParaRPr lang="en-US" baseline="0" dirty="0" smtClean="0"/>
          </a:p>
          <a:p>
            <a:r>
              <a:rPr lang="en-US" baseline="0" dirty="0" smtClean="0"/>
              <a:t>The next day, the issuing site goes into NITA and pulls their open SIT list (2</a:t>
            </a:r>
            <a:r>
              <a:rPr lang="en-US" baseline="30000" dirty="0" smtClean="0"/>
              <a:t>nd</a:t>
            </a:r>
            <a:r>
              <a:rPr lang="en-US" baseline="0" dirty="0" smtClean="0"/>
              <a:t> green box).  They see that they have a new open SIT doc in follow up action POS (Proof of Shipment)</a:t>
            </a:r>
          </a:p>
          <a:p>
            <a:endParaRPr lang="en-US" baseline="0" dirty="0" smtClean="0"/>
          </a:p>
          <a:p>
            <a:r>
              <a:rPr lang="en-US" baseline="0" dirty="0" smtClean="0"/>
              <a:t>For this example, we’ll say the issuer delivered this asset via local delivery, so they are able to enter POD info. in NITA moving this SIT doc to POR on the receiving RIC (last green box).  </a:t>
            </a:r>
          </a:p>
          <a:p>
            <a:endParaRPr lang="en-US" baseline="0" dirty="0" smtClean="0"/>
          </a:p>
          <a:p>
            <a:r>
              <a:rPr lang="en-US" baseline="0" dirty="0" smtClean="0"/>
              <a:t>This cycle will continue so that when the receiving RIC posts their receipt or D6 transaction in their BLA under the same document as the D7 issue (gold box) it will create a D6K </a:t>
            </a:r>
            <a:r>
              <a:rPr lang="en-US" baseline="0" dirty="0" err="1" smtClean="0"/>
              <a:t>iDoc</a:t>
            </a:r>
            <a:r>
              <a:rPr lang="en-US" baseline="0" dirty="0" smtClean="0"/>
              <a:t> in ERP (1</a:t>
            </a:r>
            <a:r>
              <a:rPr lang="en-US" baseline="30000" dirty="0" smtClean="0"/>
              <a:t>st</a:t>
            </a:r>
            <a:r>
              <a:rPr lang="en-US" baseline="0" dirty="0" smtClean="0"/>
              <a:t> blue box).  This </a:t>
            </a:r>
            <a:r>
              <a:rPr lang="en-US" baseline="0" dirty="0" err="1" smtClean="0"/>
              <a:t>iDoc</a:t>
            </a:r>
            <a:r>
              <a:rPr lang="en-US" baseline="0" dirty="0" smtClean="0"/>
              <a:t> will process a 101 movement type in ERP closing SIT (2</a:t>
            </a:r>
            <a:r>
              <a:rPr lang="en-US" baseline="30000" dirty="0" smtClean="0"/>
              <a:t>nd</a:t>
            </a:r>
            <a:r>
              <a:rPr lang="en-US" baseline="0" dirty="0" smtClean="0"/>
              <a:t> blue box).  Overnight, ERP will interface with NITA closing this SIT Record (1</a:t>
            </a:r>
            <a:r>
              <a:rPr lang="en-US" baseline="30000" dirty="0" smtClean="0"/>
              <a:t>st</a:t>
            </a:r>
            <a:r>
              <a:rPr lang="en-US" baseline="0" dirty="0" smtClean="0"/>
              <a:t> green box).  The next day the receiving site will pull their SIT list and see that this document is no longer on the list as it is closed (2</a:t>
            </a:r>
            <a:r>
              <a:rPr lang="en-US" baseline="30000" dirty="0" smtClean="0"/>
              <a:t>nd</a:t>
            </a:r>
            <a:r>
              <a:rPr lang="en-US" baseline="0" dirty="0" smtClean="0"/>
              <a:t> green box).</a:t>
            </a:r>
          </a:p>
          <a:p>
            <a:endParaRPr lang="en-US" baseline="0" dirty="0" smtClean="0"/>
          </a:p>
          <a:p>
            <a:r>
              <a:rPr lang="en-US" baseline="0" dirty="0" smtClean="0"/>
              <a:t>We just wanted to provide a visual of what the interface process looks like and to point out that there is a delay between what site’s post in their BLA and ERP/NITA’s info.</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10</a:t>
            </a:fld>
            <a:endParaRPr lang="en-US" dirty="0"/>
          </a:p>
        </p:txBody>
      </p:sp>
    </p:spTree>
    <p:extLst>
      <p:ext uri="{BB962C8B-B14F-4D97-AF65-F5344CB8AC3E}">
        <p14:creationId xmlns:p14="http://schemas.microsoft.com/office/powerpoint/2010/main" val="2386415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4654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Bullet Li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6431" y="1616617"/>
            <a:ext cx="3046369" cy="4351338"/>
          </a:xfrm>
        </p:spPr>
        <p:txBody>
          <a:bodyPr/>
          <a:lstStyle>
            <a:lvl1pPr marL="0" marR="0" indent="0" algn="l" defTabSz="914400" rtl="0" eaLnBrk="1" fontAlgn="auto" latinLnBrk="0" hangingPunct="1">
              <a:lnSpc>
                <a:spcPts val="1400"/>
              </a:lnSpc>
              <a:spcBef>
                <a:spcPts val="0"/>
              </a:spcBef>
              <a:spcAft>
                <a:spcPts val="600"/>
              </a:spcAft>
              <a:buClr>
                <a:srgbClr val="002A7E"/>
              </a:buClr>
              <a:buSzTx/>
              <a:buFontTx/>
              <a:buNone/>
              <a:tabLst/>
              <a:defRPr sz="1100"/>
            </a:lvl1pPr>
            <a:lvl2pPr marL="225425" indent="0">
              <a:buFontTx/>
              <a:buNone/>
              <a:defRPr sz="1100"/>
            </a:lvl2pPr>
            <a:lvl3pPr marL="460375" indent="0">
              <a:buFontTx/>
              <a:buNone/>
              <a:defRPr sz="1100"/>
            </a:lvl3pPr>
            <a:lvl4pPr marL="627063" indent="0">
              <a:buFontTx/>
              <a:buNone/>
              <a:defRPr sz="1100"/>
            </a:lvl4pPr>
            <a:lvl5pPr marL="798513" indent="0">
              <a:buFontTx/>
              <a:buNone/>
              <a:defRPr sz="1100"/>
            </a:lvl5pPr>
          </a:lstStyle>
          <a:p>
            <a:pPr marL="0" marR="0" lvl="0" indent="0" algn="l" defTabSz="914400" rtl="0" eaLnBrk="1" fontAlgn="auto" latinLnBrk="0" hangingPunct="1">
              <a:lnSpc>
                <a:spcPts val="1400"/>
              </a:lnSpc>
              <a:spcBef>
                <a:spcPts val="0"/>
              </a:spcBef>
              <a:spcAft>
                <a:spcPts val="600"/>
              </a:spcAft>
              <a:buClr>
                <a:srgbClr val="002A7E"/>
              </a:buClr>
              <a:buSzTx/>
              <a:buFontTx/>
              <a:buNone/>
              <a:tabLst/>
              <a:defRPr/>
            </a:pPr>
            <a:r>
              <a:rPr lang="en-US" altLang="en-US" sz="1100" dirty="0" smtClean="0">
                <a:latin typeface="Arial" panose="020B0604020202020204" pitchFamily="34" charset="0"/>
                <a:cs typeface="Arial" panose="020B0604020202020204" pitchFamily="34" charset="0"/>
              </a:rPr>
              <a:t>Click here to edit text. This is a sample text box. Regular text should be 11 pt. Arial.  Click here to edit text. This is a sample text box. 11 pt. Arial.  Click here to edit text. </a:t>
            </a:r>
            <a:endParaRPr lang="en-US" dirty="0"/>
          </a:p>
        </p:txBody>
      </p:sp>
      <p:sp>
        <p:nvSpPr>
          <p:cNvPr id="8" name="Content Placeholder 2"/>
          <p:cNvSpPr>
            <a:spLocks noGrp="1"/>
          </p:cNvSpPr>
          <p:nvPr>
            <p:ph sz="half" idx="10"/>
          </p:nvPr>
        </p:nvSpPr>
        <p:spPr>
          <a:xfrm>
            <a:off x="3621676" y="1616617"/>
            <a:ext cx="5217523"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2595153" y="764007"/>
            <a:ext cx="6322423" cy="369332"/>
          </a:xfrm>
          <a:prstGeom prst="rect">
            <a:avLst/>
          </a:prstGeom>
        </p:spPr>
        <p:txBody>
          <a:bodyPr vert="horz" lIns="0" tIns="0" rIns="0" bIns="45720" rtlCol="0" anchor="b" anchorCtr="0">
            <a:noAutofit/>
          </a:body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8368936" y="6481621"/>
            <a:ext cx="71964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3A31A13-FDED-4228-990A-2B973EB1A1CF}" type="slidenum">
              <a:rPr lang="en-US" smtClean="0"/>
              <a:pPr/>
              <a:t>‹#›</a:t>
            </a:fld>
            <a:endParaRPr lang="en-US" dirty="0"/>
          </a:p>
        </p:txBody>
      </p:sp>
    </p:spTree>
    <p:extLst>
      <p:ext uri="{BB962C8B-B14F-4D97-AF65-F5344CB8AC3E}">
        <p14:creationId xmlns:p14="http://schemas.microsoft.com/office/powerpoint/2010/main" val="248903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amp; Imag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0238" y="1681163"/>
            <a:ext cx="3868737" cy="823912"/>
          </a:xfrm>
        </p:spPr>
        <p:txBody>
          <a:bodyPr anchor="t" anchorCtr="0">
            <a:normAutofit/>
          </a:bodyPr>
          <a:lstStyle>
            <a:lvl1pPr marL="0" indent="0">
              <a:buNone/>
              <a:defRPr sz="1400" b="0" baseline="0">
                <a:solidFill>
                  <a:schemeClr val="tx1">
                    <a:lumMod val="50000"/>
                    <a:lumOff val="50000"/>
                  </a:schemeClr>
                </a:solidFill>
                <a:latin typeface="Arial Bold" panose="020B0704020202020204" pitchFamily="34" charset="0"/>
                <a:cs typeface="Arial Bold" panose="020B07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here to edit Subhead.</a:t>
            </a:r>
          </a:p>
        </p:txBody>
      </p:sp>
      <p:sp>
        <p:nvSpPr>
          <p:cNvPr id="4" name="Content Placeholder 3"/>
          <p:cNvSpPr>
            <a:spLocks noGrp="1"/>
          </p:cNvSpPr>
          <p:nvPr>
            <p:ph sz="half" idx="2"/>
          </p:nvPr>
        </p:nvSpPr>
        <p:spPr>
          <a:xfrm>
            <a:off x="630238" y="2104475"/>
            <a:ext cx="3868737" cy="3684588"/>
          </a:xfrm>
        </p:spPr>
        <p:txBody>
          <a:bodyPr/>
          <a:lstStyle>
            <a:lvl1pPr>
              <a:defRPr sz="1800"/>
            </a:lvl1pPr>
            <a:lvl2pPr>
              <a:defRPr sz="1800"/>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1"/>
          <p:cNvSpPr>
            <a:spLocks noGrp="1"/>
          </p:cNvSpPr>
          <p:nvPr>
            <p:ph type="pic" sz="quarter" idx="10"/>
          </p:nvPr>
        </p:nvSpPr>
        <p:spPr>
          <a:xfrm>
            <a:off x="4789488" y="1681163"/>
            <a:ext cx="3725862" cy="4108450"/>
          </a:xfrm>
        </p:spPr>
        <p:txBody>
          <a:bodyPr/>
          <a:lstStyle>
            <a:lvl1pPr marL="0" indent="0">
              <a:buNone/>
              <a:defRPr/>
            </a:lvl1pPr>
          </a:lstStyle>
          <a:p>
            <a:endParaRPr lang="en-US" dirty="0"/>
          </a:p>
        </p:txBody>
      </p:sp>
      <p:sp>
        <p:nvSpPr>
          <p:cNvPr id="7" name="Title Placeholder 1"/>
          <p:cNvSpPr>
            <a:spLocks noGrp="1"/>
          </p:cNvSpPr>
          <p:nvPr>
            <p:ph type="title"/>
          </p:nvPr>
        </p:nvSpPr>
        <p:spPr>
          <a:xfrm>
            <a:off x="2595153" y="764007"/>
            <a:ext cx="6322423" cy="369332"/>
          </a:xfrm>
          <a:prstGeom prst="rect">
            <a:avLst/>
          </a:prstGeom>
        </p:spPr>
        <p:txBody>
          <a:bodyPr vert="horz" lIns="0" tIns="0" rIns="0" bIns="45720" rtlCol="0" anchor="b" anchorCtr="0">
            <a:noAutofit/>
          </a:bodyPr>
          <a:lstStyle/>
          <a:p>
            <a:r>
              <a:rPr lang="en-US" dirty="0" smtClean="0"/>
              <a:t>Click to edit Master title style</a:t>
            </a:r>
            <a:endParaRPr lang="en-US" dirty="0"/>
          </a:p>
        </p:txBody>
      </p:sp>
      <p:sp>
        <p:nvSpPr>
          <p:cNvPr id="8" name="Slide Number Placeholder 3"/>
          <p:cNvSpPr>
            <a:spLocks noGrp="1"/>
          </p:cNvSpPr>
          <p:nvPr>
            <p:ph type="sldNum" sz="quarter" idx="4"/>
          </p:nvPr>
        </p:nvSpPr>
        <p:spPr>
          <a:xfrm>
            <a:off x="8368936" y="6481621"/>
            <a:ext cx="71964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3A31A13-FDED-4228-990A-2B973EB1A1CF}" type="slidenum">
              <a:rPr lang="en-US" smtClean="0"/>
              <a:pPr/>
              <a:t>‹#›</a:t>
            </a:fld>
            <a:endParaRPr lang="en-US" dirty="0"/>
          </a:p>
        </p:txBody>
      </p:sp>
    </p:spTree>
    <p:extLst>
      <p:ext uri="{BB962C8B-B14F-4D97-AF65-F5344CB8AC3E}">
        <p14:creationId xmlns:p14="http://schemas.microsoft.com/office/powerpoint/2010/main" val="131933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2595153" y="764007"/>
            <a:ext cx="6322423" cy="369332"/>
          </a:xfrm>
          <a:prstGeom prst="rect">
            <a:avLst/>
          </a:prstGeom>
        </p:spPr>
        <p:txBody>
          <a:bodyPr vert="horz" lIns="0" tIns="0" rIns="0" bIns="45720" rtlCol="0" anchor="b" anchorCtr="0">
            <a:noAutofit/>
          </a:body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8368936" y="6481621"/>
            <a:ext cx="71964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3A31A13-FDED-4228-990A-2B973EB1A1CF}" type="slidenum">
              <a:rPr lang="en-US" smtClean="0"/>
              <a:pPr/>
              <a:t>‹#›</a:t>
            </a:fld>
            <a:endParaRPr lang="en-US" dirty="0"/>
          </a:p>
        </p:txBody>
      </p:sp>
    </p:spTree>
    <p:extLst>
      <p:ext uri="{BB962C8B-B14F-4D97-AF65-F5344CB8AC3E}">
        <p14:creationId xmlns:p14="http://schemas.microsoft.com/office/powerpoint/2010/main" val="86850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595153" y="764007"/>
            <a:ext cx="6322423" cy="369332"/>
          </a:xfrm>
          <a:prstGeom prst="rect">
            <a:avLst/>
          </a:prstGeom>
        </p:spPr>
        <p:txBody>
          <a:bodyPr vert="horz" lIns="0" tIns="0" rIns="0" bIns="45720" rtlCol="0" anchor="b" anchorCtr="0">
            <a:no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8368936" y="6481621"/>
            <a:ext cx="71964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3A31A13-FDED-4228-990A-2B973EB1A1CF}" type="slidenum">
              <a:rPr lang="en-US" smtClean="0"/>
              <a:pPr/>
              <a:t>‹#›</a:t>
            </a:fld>
            <a:endParaRPr lang="en-US" dirty="0"/>
          </a:p>
        </p:txBody>
      </p:sp>
    </p:spTree>
    <p:extLst>
      <p:ext uri="{BB962C8B-B14F-4D97-AF65-F5344CB8AC3E}">
        <p14:creationId xmlns:p14="http://schemas.microsoft.com/office/powerpoint/2010/main" val="67461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2402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2072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2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8466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ritime Map Slide">
    <p:spTree>
      <p:nvGrpSpPr>
        <p:cNvPr id="1" name=""/>
        <p:cNvGrpSpPr/>
        <p:nvPr/>
      </p:nvGrpSpPr>
      <p:grpSpPr>
        <a:xfrm>
          <a:off x="0" y="0"/>
          <a:ext cx="0" cy="0"/>
          <a:chOff x="0" y="0"/>
          <a:chExt cx="0" cy="0"/>
        </a:xfrm>
      </p:grpSpPr>
      <p:sp>
        <p:nvSpPr>
          <p:cNvPr id="11" name="Rectangle 10"/>
          <p:cNvSpPr/>
          <p:nvPr userDrawn="1"/>
        </p:nvSpPr>
        <p:spPr bwMode="auto">
          <a:xfrm>
            <a:off x="8602722" y="3191856"/>
            <a:ext cx="536252" cy="14966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2" name="TextBox 210"/>
          <p:cNvSpPr txBox="1">
            <a:spLocks noChangeArrowheads="1"/>
          </p:cNvSpPr>
          <p:nvPr userDrawn="1"/>
        </p:nvSpPr>
        <p:spPr bwMode="auto">
          <a:xfrm>
            <a:off x="8540370" y="3180134"/>
            <a:ext cx="660616"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25" b="1" dirty="0">
                <a:solidFill>
                  <a:schemeClr val="bg1"/>
                </a:solidFill>
                <a:latin typeface="Arial" panose="020B0604020202020204" pitchFamily="34" charset="0"/>
                <a:cs typeface="Arial" panose="020B0604020202020204" pitchFamily="34" charset="0"/>
              </a:rPr>
              <a:t>Yokosuka</a:t>
            </a:r>
          </a:p>
        </p:txBody>
      </p:sp>
      <p:sp>
        <p:nvSpPr>
          <p:cNvPr id="6" name="Rectangle 5"/>
          <p:cNvSpPr/>
          <p:nvPr userDrawn="1"/>
        </p:nvSpPr>
        <p:spPr bwMode="auto">
          <a:xfrm>
            <a:off x="1612357" y="2816458"/>
            <a:ext cx="525410" cy="1333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cxnSp>
        <p:nvCxnSpPr>
          <p:cNvPr id="4" name="Straight Connector 3"/>
          <p:cNvCxnSpPr/>
          <p:nvPr userDrawn="1"/>
        </p:nvCxnSpPr>
        <p:spPr bwMode="auto">
          <a:xfrm>
            <a:off x="1207075" y="3060360"/>
            <a:ext cx="1015236" cy="1491967"/>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bwMode="auto">
          <a:xfrm>
            <a:off x="1332924" y="3455403"/>
            <a:ext cx="521542" cy="153900"/>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6" name="TextBox 210"/>
          <p:cNvSpPr txBox="1">
            <a:spLocks noChangeArrowheads="1"/>
          </p:cNvSpPr>
          <p:nvPr userDrawn="1"/>
        </p:nvSpPr>
        <p:spPr bwMode="auto">
          <a:xfrm>
            <a:off x="1289061" y="3444563"/>
            <a:ext cx="60040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San Diego</a:t>
            </a:r>
          </a:p>
        </p:txBody>
      </p:sp>
      <p:sp>
        <p:nvSpPr>
          <p:cNvPr id="15" name="TextBox 210"/>
          <p:cNvSpPr txBox="1">
            <a:spLocks noChangeArrowheads="1"/>
          </p:cNvSpPr>
          <p:nvPr userDrawn="1"/>
        </p:nvSpPr>
        <p:spPr bwMode="auto">
          <a:xfrm>
            <a:off x="1525361" y="2795379"/>
            <a:ext cx="696950"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25" b="1" dirty="0">
                <a:solidFill>
                  <a:schemeClr val="bg1"/>
                </a:solidFill>
                <a:latin typeface="Arial" panose="020B0604020202020204" pitchFamily="34" charset="0"/>
                <a:cs typeface="Arial" panose="020B0604020202020204" pitchFamily="34" charset="0"/>
              </a:rPr>
              <a:t>Puget Sound</a:t>
            </a:r>
          </a:p>
        </p:txBody>
      </p:sp>
      <p:cxnSp>
        <p:nvCxnSpPr>
          <p:cNvPr id="7" name="Straight Connector 6"/>
          <p:cNvCxnSpPr/>
          <p:nvPr userDrawn="1"/>
        </p:nvCxnSpPr>
        <p:spPr bwMode="auto">
          <a:xfrm>
            <a:off x="3884194" y="2193734"/>
            <a:ext cx="0" cy="1803164"/>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auto">
          <a:xfrm>
            <a:off x="3030730" y="3637234"/>
            <a:ext cx="548383" cy="13488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9" name="Rectangle 8"/>
          <p:cNvSpPr/>
          <p:nvPr userDrawn="1"/>
        </p:nvSpPr>
        <p:spPr bwMode="auto">
          <a:xfrm>
            <a:off x="3233360" y="3220427"/>
            <a:ext cx="623715" cy="13274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0" name="Rectangle 9"/>
          <p:cNvSpPr/>
          <p:nvPr userDrawn="1"/>
        </p:nvSpPr>
        <p:spPr bwMode="auto">
          <a:xfrm>
            <a:off x="3179766" y="3421827"/>
            <a:ext cx="748969" cy="14561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3" name="TextBox 210"/>
          <p:cNvSpPr txBox="1">
            <a:spLocks noChangeArrowheads="1"/>
          </p:cNvSpPr>
          <p:nvPr userDrawn="1"/>
        </p:nvSpPr>
        <p:spPr bwMode="auto">
          <a:xfrm>
            <a:off x="2978559" y="3616478"/>
            <a:ext cx="63205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Jacksonville</a:t>
            </a:r>
          </a:p>
        </p:txBody>
      </p:sp>
      <p:sp>
        <p:nvSpPr>
          <p:cNvPr id="14" name="TextBox 210"/>
          <p:cNvSpPr txBox="1">
            <a:spLocks noChangeArrowheads="1"/>
          </p:cNvSpPr>
          <p:nvPr userDrawn="1"/>
        </p:nvSpPr>
        <p:spPr bwMode="auto">
          <a:xfrm>
            <a:off x="3106599" y="3407553"/>
            <a:ext cx="888368"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Norfolk/VA. Beach</a:t>
            </a:r>
          </a:p>
        </p:txBody>
      </p:sp>
      <p:sp>
        <p:nvSpPr>
          <p:cNvPr id="84" name="TextBox 210"/>
          <p:cNvSpPr txBox="1">
            <a:spLocks noChangeArrowheads="1"/>
          </p:cNvSpPr>
          <p:nvPr userDrawn="1"/>
        </p:nvSpPr>
        <p:spPr bwMode="auto">
          <a:xfrm>
            <a:off x="3156608" y="3195777"/>
            <a:ext cx="76836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Philadelphia</a:t>
            </a:r>
          </a:p>
        </p:txBody>
      </p:sp>
      <p:sp>
        <p:nvSpPr>
          <p:cNvPr id="2" name="Rectangle 1"/>
          <p:cNvSpPr/>
          <p:nvPr userDrawn="1"/>
        </p:nvSpPr>
        <p:spPr bwMode="auto">
          <a:xfrm>
            <a:off x="5144202" y="3523848"/>
            <a:ext cx="430296" cy="13712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90" name="TextBox 210"/>
          <p:cNvSpPr txBox="1">
            <a:spLocks noChangeArrowheads="1"/>
          </p:cNvSpPr>
          <p:nvPr userDrawn="1"/>
        </p:nvSpPr>
        <p:spPr bwMode="auto">
          <a:xfrm>
            <a:off x="5066240" y="3501771"/>
            <a:ext cx="582979"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Sigonella</a:t>
            </a:r>
          </a:p>
        </p:txBody>
      </p:sp>
      <p:sp>
        <p:nvSpPr>
          <p:cNvPr id="273" name="5-Point Star 272"/>
          <p:cNvSpPr/>
          <p:nvPr userDrawn="1"/>
        </p:nvSpPr>
        <p:spPr bwMode="auto">
          <a:xfrm>
            <a:off x="6161298" y="3755120"/>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7" name="Oval 266"/>
          <p:cNvSpPr/>
          <p:nvPr userDrawn="1"/>
        </p:nvSpPr>
        <p:spPr bwMode="auto">
          <a:xfrm>
            <a:off x="1999457" y="3475781"/>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6" name="Oval 265"/>
          <p:cNvSpPr/>
          <p:nvPr userDrawn="1"/>
        </p:nvSpPr>
        <p:spPr bwMode="auto">
          <a:xfrm>
            <a:off x="2098181" y="3483469"/>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31" name="Rectangle 130"/>
          <p:cNvSpPr/>
          <p:nvPr userDrawn="1"/>
        </p:nvSpPr>
        <p:spPr>
          <a:xfrm>
            <a:off x="1" y="6523023"/>
            <a:ext cx="9144000" cy="269433"/>
          </a:xfrm>
          <a:prstGeom prst="rect">
            <a:avLst/>
          </a:prstGeom>
          <a:gradFill flip="none" rotWithShape="1">
            <a:gsLst>
              <a:gs pos="17000">
                <a:srgbClr val="B5CACA"/>
              </a:gs>
              <a:gs pos="77000">
                <a:srgbClr val="12284B"/>
              </a:gs>
            </a:gsLst>
            <a:lin ang="0" scaled="0"/>
            <a:tileRect/>
          </a:gradFill>
        </p:spPr>
        <p:txBody>
          <a:bodyPr wrap="square">
            <a:spAutoFit/>
          </a:bodyPr>
          <a:lstStyle/>
          <a:p>
            <a:pPr algn="ctr">
              <a:lnSpc>
                <a:spcPts val="1500"/>
              </a:lnSpc>
              <a:spcBef>
                <a:spcPct val="20000"/>
              </a:spcBef>
              <a:buClr>
                <a:srgbClr val="003399"/>
              </a:buClr>
              <a:defRPr/>
            </a:pPr>
            <a:r>
              <a:rPr lang="en-US" sz="1125" b="1" dirty="0" smtClean="0">
                <a:solidFill>
                  <a:schemeClr val="bg1"/>
                </a:solidFill>
                <a:latin typeface="Arial" panose="020B0604020202020204" pitchFamily="34" charset="0"/>
                <a:cs typeface="Arial" panose="020B0604020202020204" pitchFamily="34" charset="0"/>
              </a:rPr>
              <a:t>NAVSUP is a Fleet-Focused Organization with Global Reach </a:t>
            </a:r>
            <a:endParaRPr lang="en-US" sz="1125" b="1" dirty="0">
              <a:solidFill>
                <a:schemeClr val="bg1"/>
              </a:solidFill>
              <a:latin typeface="Arial" panose="020B0604020202020204" pitchFamily="34" charset="0"/>
              <a:cs typeface="Arial" panose="020B0604020202020204" pitchFamily="34" charset="0"/>
            </a:endParaRPr>
          </a:p>
        </p:txBody>
      </p:sp>
      <p:sp>
        <p:nvSpPr>
          <p:cNvPr id="3" name="Rectangle 2"/>
          <p:cNvSpPr/>
          <p:nvPr userDrawn="1"/>
        </p:nvSpPr>
        <p:spPr bwMode="auto">
          <a:xfrm>
            <a:off x="656595" y="4363437"/>
            <a:ext cx="603069" cy="17514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grpSp>
        <p:nvGrpSpPr>
          <p:cNvPr id="17" name="Group 16"/>
          <p:cNvGrpSpPr/>
          <p:nvPr userDrawn="1"/>
        </p:nvGrpSpPr>
        <p:grpSpPr>
          <a:xfrm>
            <a:off x="2402106" y="2918237"/>
            <a:ext cx="844013" cy="178960"/>
            <a:chOff x="3080539" y="2744334"/>
            <a:chExt cx="695323" cy="168768"/>
          </a:xfrm>
        </p:grpSpPr>
        <p:sp>
          <p:nvSpPr>
            <p:cNvPr id="18" name="Rectangle 17"/>
            <p:cNvSpPr/>
            <p:nvPr/>
          </p:nvSpPr>
          <p:spPr bwMode="auto">
            <a:xfrm>
              <a:off x="3146715" y="2767084"/>
              <a:ext cx="564426" cy="1285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9" name="TextBox 210"/>
            <p:cNvSpPr txBox="1">
              <a:spLocks noChangeArrowheads="1"/>
            </p:cNvSpPr>
            <p:nvPr/>
          </p:nvSpPr>
          <p:spPr bwMode="auto">
            <a:xfrm>
              <a:off x="3080539" y="2744334"/>
              <a:ext cx="695323" cy="1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smtClean="0">
                  <a:solidFill>
                    <a:schemeClr val="bg1"/>
                  </a:solidFill>
                  <a:latin typeface="Arial" panose="020B0604020202020204" pitchFamily="34" charset="0"/>
                  <a:cs typeface="Arial" panose="020B0604020202020204" pitchFamily="34" charset="0"/>
                </a:rPr>
                <a:t>Mechanicsburg</a:t>
              </a:r>
              <a:endParaRPr lang="en-US" sz="563"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userDrawn="1"/>
        </p:nvCxnSpPr>
        <p:spPr bwMode="auto">
          <a:xfrm>
            <a:off x="2984971" y="3916037"/>
            <a:ext cx="152627" cy="77707"/>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365187" y="4493539"/>
            <a:ext cx="0" cy="8433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822889" y="3906349"/>
            <a:ext cx="166599"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bwMode="auto">
          <a:xfrm>
            <a:off x="8122635" y="4002425"/>
            <a:ext cx="993165" cy="276999"/>
          </a:xfrm>
          <a:prstGeom prst="rect">
            <a:avLst/>
          </a:prstGeom>
          <a:noFill/>
        </p:spPr>
        <p:txBody>
          <a:bodyPr wrap="square">
            <a:spAutoFit/>
          </a:bodyPr>
          <a:lstStyle/>
          <a:p>
            <a:pPr algn="ctr">
              <a:defRPr/>
            </a:pPr>
            <a:r>
              <a:rPr lang="en-US" sz="1200" b="1" dirty="0">
                <a:solidFill>
                  <a:srgbClr val="002C76"/>
                </a:solidFill>
                <a:latin typeface="Agency FB" panose="020B0503020202020204" pitchFamily="34" charset="0"/>
              </a:rPr>
              <a:t>USPACOM</a:t>
            </a:r>
          </a:p>
        </p:txBody>
      </p:sp>
      <p:sp>
        <p:nvSpPr>
          <p:cNvPr id="25" name="Line 40"/>
          <p:cNvSpPr>
            <a:spLocks noChangeShapeType="1"/>
          </p:cNvSpPr>
          <p:nvPr userDrawn="1"/>
        </p:nvSpPr>
        <p:spPr bwMode="auto">
          <a:xfrm flipH="1">
            <a:off x="2020271" y="5668829"/>
            <a:ext cx="512600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grpSp>
        <p:nvGrpSpPr>
          <p:cNvPr id="26" name="Group 25"/>
          <p:cNvGrpSpPr/>
          <p:nvPr userDrawn="1"/>
        </p:nvGrpSpPr>
        <p:grpSpPr>
          <a:xfrm>
            <a:off x="2020271" y="5466937"/>
            <a:ext cx="5126006" cy="405075"/>
            <a:chOff x="1169695" y="5462326"/>
            <a:chExt cx="6834674" cy="405075"/>
          </a:xfrm>
        </p:grpSpPr>
        <p:sp>
          <p:nvSpPr>
            <p:cNvPr id="27" name="Line 43"/>
            <p:cNvSpPr>
              <a:spLocks noChangeShapeType="1"/>
            </p:cNvSpPr>
            <p:nvPr/>
          </p:nvSpPr>
          <p:spPr bwMode="auto">
            <a:xfrm flipH="1">
              <a:off x="4559300" y="5462326"/>
              <a:ext cx="0" cy="1969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grpSp>
          <p:nvGrpSpPr>
            <p:cNvPr id="28" name="Group 126"/>
            <p:cNvGrpSpPr>
              <a:grpSpLocks/>
            </p:cNvGrpSpPr>
            <p:nvPr/>
          </p:nvGrpSpPr>
          <p:grpSpPr bwMode="auto">
            <a:xfrm>
              <a:off x="1169695" y="5664220"/>
              <a:ext cx="6834674" cy="203181"/>
              <a:chOff x="1045737" y="3605395"/>
              <a:chExt cx="6746489" cy="314506"/>
            </a:xfrm>
          </p:grpSpPr>
          <p:sp>
            <p:nvSpPr>
              <p:cNvPr id="29" name="Line 43"/>
              <p:cNvSpPr>
                <a:spLocks noChangeShapeType="1"/>
              </p:cNvSpPr>
              <p:nvPr/>
            </p:nvSpPr>
            <p:spPr bwMode="auto">
              <a:xfrm flipH="1">
                <a:off x="1045737" y="3605395"/>
                <a:ext cx="0" cy="3048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sp>
            <p:nvSpPr>
              <p:cNvPr id="30" name="Line 43"/>
              <p:cNvSpPr>
                <a:spLocks noChangeShapeType="1"/>
              </p:cNvSpPr>
              <p:nvPr/>
            </p:nvSpPr>
            <p:spPr bwMode="auto">
              <a:xfrm flipH="1">
                <a:off x="3284070" y="3615102"/>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sp>
            <p:nvSpPr>
              <p:cNvPr id="31" name="Line 43"/>
              <p:cNvSpPr>
                <a:spLocks noChangeShapeType="1"/>
              </p:cNvSpPr>
              <p:nvPr/>
            </p:nvSpPr>
            <p:spPr bwMode="auto">
              <a:xfrm flipH="1">
                <a:off x="5512808" y="3615102"/>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sp>
            <p:nvSpPr>
              <p:cNvPr id="32" name="Line 43"/>
              <p:cNvSpPr>
                <a:spLocks noChangeShapeType="1"/>
              </p:cNvSpPr>
              <p:nvPr/>
            </p:nvSpPr>
            <p:spPr bwMode="auto">
              <a:xfrm flipH="1">
                <a:off x="7792226" y="3605395"/>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grpSp>
      </p:grpSp>
      <p:sp>
        <p:nvSpPr>
          <p:cNvPr id="33" name="Rounded Rectangle 32"/>
          <p:cNvSpPr/>
          <p:nvPr userDrawn="1"/>
        </p:nvSpPr>
        <p:spPr bwMode="auto">
          <a:xfrm>
            <a:off x="1264202" y="5808387"/>
            <a:ext cx="1508760" cy="525098"/>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Weapon Systems Support</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(WSS)</a:t>
            </a:r>
          </a:p>
        </p:txBody>
      </p:sp>
      <p:sp>
        <p:nvSpPr>
          <p:cNvPr id="34" name="Rounded Rectangle 33"/>
          <p:cNvSpPr/>
          <p:nvPr userDrawn="1"/>
        </p:nvSpPr>
        <p:spPr bwMode="auto">
          <a:xfrm>
            <a:off x="2957351" y="5808389"/>
            <a:ext cx="1508760" cy="525097"/>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Fleet Logistics Centers</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(FLC)</a:t>
            </a:r>
          </a:p>
        </p:txBody>
      </p:sp>
      <p:sp>
        <p:nvSpPr>
          <p:cNvPr id="35" name="Rounded Rectangle 34"/>
          <p:cNvSpPr/>
          <p:nvPr userDrawn="1"/>
        </p:nvSpPr>
        <p:spPr bwMode="auto">
          <a:xfrm>
            <a:off x="4650500" y="5808387"/>
            <a:ext cx="1547519" cy="525096"/>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a:t>
            </a:r>
            <a:r>
              <a:rPr lang="en-US" sz="825" b="1" dirty="0">
                <a:solidFill>
                  <a:schemeClr val="bg1"/>
                </a:solidFill>
                <a:latin typeface="Helvetica" pitchFamily="34" charset="0"/>
                <a:cs typeface="Helvetica" pitchFamily="34" charset="0"/>
              </a:rPr>
              <a:t>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Business Systems </a:t>
            </a:r>
            <a:r>
              <a:rPr lang="en-US" sz="825" b="1" dirty="0" smtClean="0">
                <a:solidFill>
                  <a:schemeClr val="bg1"/>
                </a:solidFill>
                <a:latin typeface="Arial" panose="020B0604020202020204" pitchFamily="34" charset="0"/>
                <a:cs typeface="Arial" panose="020B0604020202020204" pitchFamily="34" charset="0"/>
              </a:rPr>
              <a:t>Center </a:t>
            </a:r>
          </a:p>
          <a:p>
            <a:pPr algn="ctr" eaLnBrk="0" hangingPunct="0">
              <a:lnSpc>
                <a:spcPct val="90000"/>
              </a:lnSpc>
              <a:defRPr/>
            </a:pPr>
            <a:r>
              <a:rPr lang="en-US" sz="825" b="1" dirty="0" smtClean="0">
                <a:solidFill>
                  <a:schemeClr val="bg1"/>
                </a:solidFill>
                <a:latin typeface="Arial" panose="020B0604020202020204" pitchFamily="34" charset="0"/>
                <a:cs typeface="Arial" panose="020B0604020202020204" pitchFamily="34" charset="0"/>
              </a:rPr>
              <a:t>(BSC)</a:t>
            </a:r>
            <a:endParaRPr lang="en-US" sz="825" b="1" dirty="0">
              <a:solidFill>
                <a:schemeClr val="bg1"/>
              </a:solidFill>
              <a:latin typeface="Arial" panose="020B0604020202020204" pitchFamily="34" charset="0"/>
              <a:cs typeface="Arial" panose="020B0604020202020204" pitchFamily="34" charset="0"/>
            </a:endParaRPr>
          </a:p>
        </p:txBody>
      </p:sp>
      <p:sp>
        <p:nvSpPr>
          <p:cNvPr id="36" name="Rounded Rectangle 35"/>
          <p:cNvSpPr/>
          <p:nvPr userDrawn="1"/>
        </p:nvSpPr>
        <p:spPr bwMode="auto">
          <a:xfrm>
            <a:off x="6343650" y="5808389"/>
            <a:ext cx="1508760" cy="525097"/>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Navy Exchange Service Command</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(NEXCOM)</a:t>
            </a:r>
          </a:p>
        </p:txBody>
      </p:sp>
      <p:sp>
        <p:nvSpPr>
          <p:cNvPr id="37" name="Rounded Rectangle 36"/>
          <p:cNvSpPr/>
          <p:nvPr userDrawn="1"/>
        </p:nvSpPr>
        <p:spPr bwMode="auto">
          <a:xfrm>
            <a:off x="3200400" y="5201883"/>
            <a:ext cx="2732979" cy="309562"/>
          </a:xfrm>
          <a:prstGeom prst="roundRect">
            <a:avLst/>
          </a:prstGeom>
          <a:solidFill>
            <a:srgbClr val="12284B"/>
          </a:solidFill>
          <a:ln w="0">
            <a:no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sz="1200" b="1" dirty="0">
                <a:solidFill>
                  <a:schemeClr val="bg1"/>
                </a:solidFill>
                <a:latin typeface="Arial" panose="020B0604020202020204" pitchFamily="34" charset="0"/>
                <a:cs typeface="Arial" panose="020B0604020202020204" pitchFamily="34" charset="0"/>
              </a:rPr>
              <a:t>Naval Supply Systems Command</a:t>
            </a:r>
            <a:endParaRPr lang="en-US" sz="1200" dirty="0">
              <a:solidFill>
                <a:schemeClr val="bg1"/>
              </a:solidFill>
              <a:latin typeface="Arial" panose="020B0604020202020204" pitchFamily="34" charset="0"/>
              <a:cs typeface="Arial" panose="020B0604020202020204" pitchFamily="34" charset="0"/>
            </a:endParaRPr>
          </a:p>
        </p:txBody>
      </p:sp>
      <p:cxnSp>
        <p:nvCxnSpPr>
          <p:cNvPr id="38" name="Elbow Connector 37"/>
          <p:cNvCxnSpPr/>
          <p:nvPr userDrawn="1"/>
        </p:nvCxnSpPr>
        <p:spPr>
          <a:xfrm flipV="1">
            <a:off x="3344427" y="3993744"/>
            <a:ext cx="1172452" cy="125072"/>
          </a:xfrm>
          <a:prstGeom prst="bentConnector3">
            <a:avLst>
              <a:gd name="adj1" fmla="val 1837"/>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594547" y="3847764"/>
            <a:ext cx="0" cy="171658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userDrawn="1"/>
        </p:nvSpPr>
        <p:spPr bwMode="auto">
          <a:xfrm>
            <a:off x="1899556" y="305054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42" name="TextBox 210"/>
          <p:cNvSpPr txBox="1">
            <a:spLocks noChangeArrowheads="1"/>
          </p:cNvSpPr>
          <p:nvPr userDrawn="1"/>
        </p:nvSpPr>
        <p:spPr bwMode="auto">
          <a:xfrm>
            <a:off x="553164" y="4358281"/>
            <a:ext cx="804430"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Pearl Harbor</a:t>
            </a:r>
          </a:p>
        </p:txBody>
      </p:sp>
      <p:sp>
        <p:nvSpPr>
          <p:cNvPr id="43" name="5-Point Star 42"/>
          <p:cNvSpPr/>
          <p:nvPr userDrawn="1"/>
        </p:nvSpPr>
        <p:spPr bwMode="auto">
          <a:xfrm>
            <a:off x="854678" y="4131164"/>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44" name="TextBox 43"/>
          <p:cNvSpPr txBox="1"/>
          <p:nvPr userDrawn="1"/>
        </p:nvSpPr>
        <p:spPr bwMode="auto">
          <a:xfrm>
            <a:off x="2745060" y="4848413"/>
            <a:ext cx="1535408"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USSOUTHCOM</a:t>
            </a:r>
          </a:p>
        </p:txBody>
      </p:sp>
      <p:sp>
        <p:nvSpPr>
          <p:cNvPr id="45" name="TextBox 44"/>
          <p:cNvSpPr txBox="1"/>
          <p:nvPr userDrawn="1"/>
        </p:nvSpPr>
        <p:spPr bwMode="auto">
          <a:xfrm>
            <a:off x="529521" y="5336856"/>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USPACOM</a:t>
            </a:r>
          </a:p>
        </p:txBody>
      </p:sp>
      <p:sp>
        <p:nvSpPr>
          <p:cNvPr id="46" name="TextBox 45"/>
          <p:cNvSpPr txBox="1"/>
          <p:nvPr userDrawn="1"/>
        </p:nvSpPr>
        <p:spPr bwMode="auto">
          <a:xfrm>
            <a:off x="4425643" y="1428429"/>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USEUCOM</a:t>
            </a:r>
            <a:endParaRPr lang="en-US" sz="1050" b="1" dirty="0">
              <a:solidFill>
                <a:srgbClr val="002C76"/>
              </a:solidFill>
              <a:latin typeface="Agency FB" panose="020B0503020202020204" pitchFamily="34" charset="0"/>
            </a:endParaRPr>
          </a:p>
        </p:txBody>
      </p:sp>
      <p:sp>
        <p:nvSpPr>
          <p:cNvPr id="47" name="TextBox 46"/>
          <p:cNvSpPr txBox="1"/>
          <p:nvPr userDrawn="1"/>
        </p:nvSpPr>
        <p:spPr bwMode="auto">
          <a:xfrm>
            <a:off x="4691092" y="4220793"/>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USAFRICOM</a:t>
            </a:r>
            <a:endParaRPr lang="en-US" sz="1050" b="1" dirty="0">
              <a:solidFill>
                <a:srgbClr val="002C76"/>
              </a:solidFill>
              <a:latin typeface="Agency FB" panose="020B0503020202020204" pitchFamily="34" charset="0"/>
            </a:endParaRPr>
          </a:p>
        </p:txBody>
      </p:sp>
      <p:cxnSp>
        <p:nvCxnSpPr>
          <p:cNvPr id="48" name="Straight Connector 47"/>
          <p:cNvCxnSpPr/>
          <p:nvPr userDrawn="1"/>
        </p:nvCxnSpPr>
        <p:spPr bwMode="auto">
          <a:xfrm flipV="1">
            <a:off x="6695474" y="1284269"/>
            <a:ext cx="0" cy="309696"/>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bwMode="auto">
          <a:xfrm>
            <a:off x="2637770" y="4543091"/>
            <a:ext cx="0" cy="1065765"/>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auto">
          <a:xfrm>
            <a:off x="4227293" y="3994238"/>
            <a:ext cx="0" cy="517738"/>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bwMode="auto">
          <a:xfrm>
            <a:off x="1" y="3065266"/>
            <a:ext cx="1211357"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2206594" y="4552327"/>
            <a:ext cx="428507"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3" name="Oval 52"/>
          <p:cNvSpPr/>
          <p:nvPr userDrawn="1"/>
        </p:nvSpPr>
        <p:spPr bwMode="auto">
          <a:xfrm>
            <a:off x="1863325" y="298103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4" name="Oval 53"/>
          <p:cNvSpPr/>
          <p:nvPr userDrawn="1"/>
        </p:nvSpPr>
        <p:spPr bwMode="auto">
          <a:xfrm>
            <a:off x="1799391" y="301019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0" name="Oval 59"/>
          <p:cNvSpPr/>
          <p:nvPr userDrawn="1"/>
        </p:nvSpPr>
        <p:spPr bwMode="auto">
          <a:xfrm>
            <a:off x="1924140" y="3469065"/>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2" name="Oval 61"/>
          <p:cNvSpPr/>
          <p:nvPr userDrawn="1"/>
        </p:nvSpPr>
        <p:spPr bwMode="auto">
          <a:xfrm>
            <a:off x="2511284" y="366834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3" name="Oval 62"/>
          <p:cNvSpPr/>
          <p:nvPr userDrawn="1"/>
        </p:nvSpPr>
        <p:spPr bwMode="auto">
          <a:xfrm>
            <a:off x="2524801" y="362239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4" name="Oval 63"/>
          <p:cNvSpPr/>
          <p:nvPr userDrawn="1"/>
        </p:nvSpPr>
        <p:spPr bwMode="auto">
          <a:xfrm>
            <a:off x="2529877" y="3585897"/>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5" name="Oval 64"/>
          <p:cNvSpPr/>
          <p:nvPr userDrawn="1"/>
        </p:nvSpPr>
        <p:spPr bwMode="auto">
          <a:xfrm>
            <a:off x="2577408" y="360934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6" name="Oval 65"/>
          <p:cNvSpPr/>
          <p:nvPr userDrawn="1"/>
        </p:nvSpPr>
        <p:spPr bwMode="auto">
          <a:xfrm>
            <a:off x="2607815" y="3570697"/>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7" name="Oval 66"/>
          <p:cNvSpPr/>
          <p:nvPr userDrawn="1"/>
        </p:nvSpPr>
        <p:spPr bwMode="auto">
          <a:xfrm>
            <a:off x="2623344" y="362215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8" name="Oval 67"/>
          <p:cNvSpPr/>
          <p:nvPr userDrawn="1"/>
        </p:nvSpPr>
        <p:spPr bwMode="auto">
          <a:xfrm>
            <a:off x="2811679" y="3590094"/>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9" name="Oval 68"/>
          <p:cNvSpPr/>
          <p:nvPr userDrawn="1"/>
        </p:nvSpPr>
        <p:spPr bwMode="auto">
          <a:xfrm>
            <a:off x="2769732" y="358833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1" name="Oval 70"/>
          <p:cNvSpPr/>
          <p:nvPr userDrawn="1"/>
        </p:nvSpPr>
        <p:spPr bwMode="auto">
          <a:xfrm>
            <a:off x="3001409" y="348237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2" name="Oval 71"/>
          <p:cNvSpPr/>
          <p:nvPr userDrawn="1"/>
        </p:nvSpPr>
        <p:spPr bwMode="auto">
          <a:xfrm>
            <a:off x="2974791" y="344279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3" name="Oval 72"/>
          <p:cNvSpPr/>
          <p:nvPr userDrawn="1"/>
        </p:nvSpPr>
        <p:spPr bwMode="auto">
          <a:xfrm>
            <a:off x="2911684" y="327232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4" name="Oval 73"/>
          <p:cNvSpPr/>
          <p:nvPr userDrawn="1"/>
        </p:nvSpPr>
        <p:spPr bwMode="auto">
          <a:xfrm>
            <a:off x="2958467" y="3318580"/>
            <a:ext cx="60813"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5" name="Oval 74"/>
          <p:cNvSpPr/>
          <p:nvPr userDrawn="1"/>
        </p:nvSpPr>
        <p:spPr bwMode="auto">
          <a:xfrm>
            <a:off x="2934553" y="336581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6" name="Oval 75"/>
          <p:cNvSpPr/>
          <p:nvPr userDrawn="1"/>
        </p:nvSpPr>
        <p:spPr bwMode="auto">
          <a:xfrm>
            <a:off x="2970187" y="336791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7" name="Oval 76"/>
          <p:cNvSpPr/>
          <p:nvPr userDrawn="1"/>
        </p:nvSpPr>
        <p:spPr bwMode="auto">
          <a:xfrm>
            <a:off x="2989876" y="329156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8" name="Oval 77"/>
          <p:cNvSpPr/>
          <p:nvPr userDrawn="1"/>
        </p:nvSpPr>
        <p:spPr bwMode="auto">
          <a:xfrm>
            <a:off x="3020739" y="325922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9" name="Oval 78"/>
          <p:cNvSpPr/>
          <p:nvPr userDrawn="1"/>
        </p:nvSpPr>
        <p:spPr bwMode="auto">
          <a:xfrm>
            <a:off x="3060915" y="341193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2" name="Oval 81"/>
          <p:cNvSpPr/>
          <p:nvPr userDrawn="1"/>
        </p:nvSpPr>
        <p:spPr bwMode="auto">
          <a:xfrm>
            <a:off x="2850582" y="382112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3" name="Oval 82"/>
          <p:cNvSpPr/>
          <p:nvPr userDrawn="1"/>
        </p:nvSpPr>
        <p:spPr bwMode="auto">
          <a:xfrm>
            <a:off x="3164764" y="314238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5" name="Oval 84"/>
          <p:cNvSpPr/>
          <p:nvPr userDrawn="1"/>
        </p:nvSpPr>
        <p:spPr bwMode="auto">
          <a:xfrm>
            <a:off x="4857840" y="283841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6" name="Oval 85"/>
          <p:cNvSpPr/>
          <p:nvPr userDrawn="1"/>
        </p:nvSpPr>
        <p:spPr bwMode="auto">
          <a:xfrm>
            <a:off x="4920192" y="281645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7" name="Oval 86"/>
          <p:cNvSpPr/>
          <p:nvPr userDrawn="1"/>
        </p:nvSpPr>
        <p:spPr bwMode="auto">
          <a:xfrm>
            <a:off x="4793313" y="340869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8" name="Oval 87"/>
          <p:cNvSpPr/>
          <p:nvPr userDrawn="1"/>
        </p:nvSpPr>
        <p:spPr bwMode="auto">
          <a:xfrm>
            <a:off x="4862197" y="3291560"/>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9" name="Oval 88"/>
          <p:cNvSpPr/>
          <p:nvPr userDrawn="1"/>
        </p:nvSpPr>
        <p:spPr bwMode="auto">
          <a:xfrm>
            <a:off x="4723131" y="3350254"/>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1" name="Oval 90"/>
          <p:cNvSpPr/>
          <p:nvPr userDrawn="1"/>
        </p:nvSpPr>
        <p:spPr bwMode="auto">
          <a:xfrm>
            <a:off x="5281183" y="328138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2" name="Oval 91"/>
          <p:cNvSpPr/>
          <p:nvPr userDrawn="1"/>
        </p:nvSpPr>
        <p:spPr bwMode="auto">
          <a:xfrm>
            <a:off x="5259067" y="323341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3" name="Oval 92"/>
          <p:cNvSpPr/>
          <p:nvPr userDrawn="1"/>
        </p:nvSpPr>
        <p:spPr bwMode="auto">
          <a:xfrm>
            <a:off x="5220370" y="316222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5" name="Oval 94"/>
          <p:cNvSpPr/>
          <p:nvPr userDrawn="1"/>
        </p:nvSpPr>
        <p:spPr bwMode="auto">
          <a:xfrm>
            <a:off x="5165910" y="328336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6" name="Oval 95"/>
          <p:cNvSpPr/>
          <p:nvPr userDrawn="1"/>
        </p:nvSpPr>
        <p:spPr bwMode="auto">
          <a:xfrm>
            <a:off x="5446936" y="327569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7" name="Oval 96"/>
          <p:cNvSpPr/>
          <p:nvPr userDrawn="1"/>
        </p:nvSpPr>
        <p:spPr bwMode="auto">
          <a:xfrm>
            <a:off x="5473747" y="330371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nvGrpSpPr>
          <p:cNvPr id="98" name="Group 97"/>
          <p:cNvGrpSpPr/>
          <p:nvPr userDrawn="1"/>
        </p:nvGrpSpPr>
        <p:grpSpPr>
          <a:xfrm>
            <a:off x="6010910" y="3931346"/>
            <a:ext cx="480969" cy="178960"/>
            <a:chOff x="3115574" y="2769303"/>
            <a:chExt cx="506240" cy="172577"/>
          </a:xfrm>
        </p:grpSpPr>
        <p:sp>
          <p:nvSpPr>
            <p:cNvPr id="99" name="Rectangle 98"/>
            <p:cNvSpPr/>
            <p:nvPr/>
          </p:nvSpPr>
          <p:spPr bwMode="auto">
            <a:xfrm>
              <a:off x="3144048" y="2791871"/>
              <a:ext cx="451445" cy="1285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00" name="TextBox 210"/>
            <p:cNvSpPr txBox="1">
              <a:spLocks noChangeArrowheads="1"/>
            </p:cNvSpPr>
            <p:nvPr/>
          </p:nvSpPr>
          <p:spPr bwMode="auto">
            <a:xfrm>
              <a:off x="3115574" y="2769303"/>
              <a:ext cx="506240" cy="17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Bahrain</a:t>
              </a:r>
            </a:p>
          </p:txBody>
        </p:sp>
      </p:grpSp>
      <p:sp>
        <p:nvSpPr>
          <p:cNvPr id="102" name="Oval 101"/>
          <p:cNvSpPr/>
          <p:nvPr userDrawn="1"/>
        </p:nvSpPr>
        <p:spPr bwMode="auto">
          <a:xfrm>
            <a:off x="6024392" y="4190202"/>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3" name="Oval 102"/>
          <p:cNvSpPr/>
          <p:nvPr userDrawn="1"/>
        </p:nvSpPr>
        <p:spPr bwMode="auto">
          <a:xfrm>
            <a:off x="5225859" y="273400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4" name="Oval 103"/>
          <p:cNvSpPr/>
          <p:nvPr userDrawn="1"/>
        </p:nvSpPr>
        <p:spPr bwMode="auto">
          <a:xfrm>
            <a:off x="7473212" y="532624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5" name="Oval 104"/>
          <p:cNvSpPr/>
          <p:nvPr userDrawn="1"/>
        </p:nvSpPr>
        <p:spPr bwMode="auto">
          <a:xfrm>
            <a:off x="7594585" y="474122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6" name="Oval 105"/>
          <p:cNvSpPr/>
          <p:nvPr userDrawn="1"/>
        </p:nvSpPr>
        <p:spPr bwMode="auto">
          <a:xfrm>
            <a:off x="7473212" y="445612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7" name="Oval 106"/>
          <p:cNvSpPr/>
          <p:nvPr userDrawn="1"/>
        </p:nvSpPr>
        <p:spPr bwMode="auto">
          <a:xfrm>
            <a:off x="7696531" y="388452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8" name="Oval 107"/>
          <p:cNvSpPr/>
          <p:nvPr userDrawn="1"/>
        </p:nvSpPr>
        <p:spPr bwMode="auto">
          <a:xfrm>
            <a:off x="8715345" y="5647290"/>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9" name="Oval 108"/>
          <p:cNvSpPr/>
          <p:nvPr userDrawn="1"/>
        </p:nvSpPr>
        <p:spPr bwMode="auto">
          <a:xfrm>
            <a:off x="8138649" y="368473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0" name="Oval 109"/>
          <p:cNvSpPr/>
          <p:nvPr userDrawn="1"/>
        </p:nvSpPr>
        <p:spPr bwMode="auto">
          <a:xfrm>
            <a:off x="8138863" y="3483251"/>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1" name="Oval 110"/>
          <p:cNvSpPr/>
          <p:nvPr userDrawn="1"/>
        </p:nvSpPr>
        <p:spPr bwMode="auto">
          <a:xfrm>
            <a:off x="8134337" y="334720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2" name="Oval 111"/>
          <p:cNvSpPr/>
          <p:nvPr userDrawn="1"/>
        </p:nvSpPr>
        <p:spPr bwMode="auto">
          <a:xfrm>
            <a:off x="8175826" y="345770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3" name="Oval 112"/>
          <p:cNvSpPr/>
          <p:nvPr userDrawn="1"/>
        </p:nvSpPr>
        <p:spPr bwMode="auto">
          <a:xfrm>
            <a:off x="8515065" y="3170364"/>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5" name="TextBox 114"/>
          <p:cNvSpPr txBox="1"/>
          <p:nvPr userDrawn="1"/>
        </p:nvSpPr>
        <p:spPr bwMode="auto">
          <a:xfrm>
            <a:off x="5555800" y="3496883"/>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USCENTCOM</a:t>
            </a:r>
            <a:endParaRPr lang="en-US" sz="1050" b="1" dirty="0">
              <a:solidFill>
                <a:srgbClr val="002C76"/>
              </a:solidFill>
              <a:latin typeface="Agency FB" panose="020B0503020202020204" pitchFamily="34" charset="0"/>
            </a:endParaRPr>
          </a:p>
        </p:txBody>
      </p:sp>
      <p:sp>
        <p:nvSpPr>
          <p:cNvPr id="116" name="Oval 115"/>
          <p:cNvSpPr/>
          <p:nvPr userDrawn="1"/>
        </p:nvSpPr>
        <p:spPr bwMode="auto">
          <a:xfrm>
            <a:off x="8619217" y="393083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cxnSp>
        <p:nvCxnSpPr>
          <p:cNvPr id="117" name="Straight Connector 116"/>
          <p:cNvCxnSpPr/>
          <p:nvPr userDrawn="1"/>
        </p:nvCxnSpPr>
        <p:spPr>
          <a:xfrm>
            <a:off x="674315" y="1716710"/>
            <a:ext cx="1" cy="64161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8" name="Straight Connector 117"/>
          <p:cNvCxnSpPr/>
          <p:nvPr userDrawn="1"/>
        </p:nvCxnSpPr>
        <p:spPr>
          <a:xfrm flipH="1">
            <a:off x="0" y="2347887"/>
            <a:ext cx="679156" cy="5317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4220394" y="4506108"/>
            <a:ext cx="14479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bwMode="auto">
          <a:xfrm flipH="1">
            <a:off x="6054800" y="4620334"/>
            <a:ext cx="532890"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1" name="Oval 120"/>
          <p:cNvSpPr/>
          <p:nvPr userDrawn="1"/>
        </p:nvSpPr>
        <p:spPr bwMode="auto">
          <a:xfrm>
            <a:off x="6564139" y="484034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22" name="TextBox 121"/>
          <p:cNvSpPr txBox="1"/>
          <p:nvPr userDrawn="1"/>
        </p:nvSpPr>
        <p:spPr bwMode="auto">
          <a:xfrm>
            <a:off x="113003" y="1439117"/>
            <a:ext cx="1592722" cy="276999"/>
          </a:xfrm>
          <a:prstGeom prst="rect">
            <a:avLst/>
          </a:prstGeom>
          <a:noFill/>
        </p:spPr>
        <p:txBody>
          <a:bodyPr>
            <a:spAutoFit/>
          </a:bodyPr>
          <a:lstStyle/>
          <a:p>
            <a:pPr algn="ctr">
              <a:defRPr/>
            </a:pPr>
            <a:r>
              <a:rPr lang="en-US" sz="1200" b="1" dirty="0">
                <a:solidFill>
                  <a:srgbClr val="002060"/>
                </a:solidFill>
                <a:latin typeface="Agency FB" panose="020B0503020202020204" pitchFamily="34" charset="0"/>
              </a:rPr>
              <a:t>USNORTHCOM</a:t>
            </a:r>
            <a:endParaRPr lang="en-US" sz="1050" b="1" dirty="0">
              <a:solidFill>
                <a:srgbClr val="002060"/>
              </a:solidFill>
              <a:latin typeface="Agency FB" panose="020B0503020202020204" pitchFamily="34" charset="0"/>
            </a:endParaRPr>
          </a:p>
        </p:txBody>
      </p:sp>
      <p:cxnSp>
        <p:nvCxnSpPr>
          <p:cNvPr id="123" name="Straight Connector 122"/>
          <p:cNvCxnSpPr/>
          <p:nvPr userDrawn="1"/>
        </p:nvCxnSpPr>
        <p:spPr>
          <a:xfrm>
            <a:off x="2831085" y="3906349"/>
            <a:ext cx="20430" cy="18909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userDrawn="1"/>
        </p:nvCxnSpPr>
        <p:spPr>
          <a:xfrm flipV="1">
            <a:off x="2635100" y="4205084"/>
            <a:ext cx="26384" cy="3472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userDrawn="1"/>
        </p:nvCxnSpPr>
        <p:spPr>
          <a:xfrm flipV="1">
            <a:off x="2720534" y="4088097"/>
            <a:ext cx="129569" cy="380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6" name="Oval 125"/>
          <p:cNvSpPr/>
          <p:nvPr userDrawn="1"/>
        </p:nvSpPr>
        <p:spPr bwMode="auto">
          <a:xfrm>
            <a:off x="2946267" y="387415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cxnSp>
        <p:nvCxnSpPr>
          <p:cNvPr id="127" name="Elbow Connector 126"/>
          <p:cNvCxnSpPr/>
          <p:nvPr userDrawn="1"/>
        </p:nvCxnSpPr>
        <p:spPr>
          <a:xfrm>
            <a:off x="3137598" y="3993744"/>
            <a:ext cx="226177" cy="124956"/>
          </a:xfrm>
          <a:prstGeom prst="bentConnector3">
            <a:avLst>
              <a:gd name="adj1" fmla="val 47895"/>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0" name="Oval 129"/>
          <p:cNvSpPr/>
          <p:nvPr userDrawn="1"/>
        </p:nvSpPr>
        <p:spPr bwMode="auto">
          <a:xfrm>
            <a:off x="7998549" y="4107751"/>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4" name="Oval 263"/>
          <p:cNvSpPr/>
          <p:nvPr userDrawn="1"/>
        </p:nvSpPr>
        <p:spPr bwMode="auto">
          <a:xfrm>
            <a:off x="1971002" y="3545928"/>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5" name="Oval 264"/>
          <p:cNvSpPr/>
          <p:nvPr userDrawn="1"/>
        </p:nvSpPr>
        <p:spPr bwMode="auto">
          <a:xfrm>
            <a:off x="2034568" y="3552931"/>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3" name="5-Point Star 262"/>
          <p:cNvSpPr/>
          <p:nvPr userDrawn="1"/>
        </p:nvSpPr>
        <p:spPr bwMode="auto">
          <a:xfrm>
            <a:off x="1894128" y="3440377"/>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8" name="5-Point Star 267"/>
          <p:cNvSpPr/>
          <p:nvPr userDrawn="1"/>
        </p:nvSpPr>
        <p:spPr bwMode="auto">
          <a:xfrm>
            <a:off x="1774152" y="2975897"/>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9" name="5-Point Star 268"/>
          <p:cNvSpPr/>
          <p:nvPr userDrawn="1"/>
        </p:nvSpPr>
        <p:spPr bwMode="auto">
          <a:xfrm>
            <a:off x="2958467" y="3296229"/>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70" name="5-Point Star 269"/>
          <p:cNvSpPr/>
          <p:nvPr userDrawn="1"/>
        </p:nvSpPr>
        <p:spPr bwMode="auto">
          <a:xfrm>
            <a:off x="3007413" y="3393531"/>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71" name="5-Point Star 270"/>
          <p:cNvSpPr/>
          <p:nvPr userDrawn="1"/>
        </p:nvSpPr>
        <p:spPr bwMode="auto">
          <a:xfrm>
            <a:off x="2801887" y="3600110"/>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72" name="5-Point Star 271"/>
          <p:cNvSpPr/>
          <p:nvPr userDrawn="1"/>
        </p:nvSpPr>
        <p:spPr bwMode="auto">
          <a:xfrm>
            <a:off x="5259068" y="3317442"/>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74" name="5-Point Star 273"/>
          <p:cNvSpPr/>
          <p:nvPr userDrawn="1"/>
        </p:nvSpPr>
        <p:spPr bwMode="auto">
          <a:xfrm>
            <a:off x="8411744" y="3172594"/>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extLst>
      <p:ext uri="{BB962C8B-B14F-4D97-AF65-F5344CB8AC3E}">
        <p14:creationId xmlns:p14="http://schemas.microsoft.com/office/powerpoint/2010/main" val="38073458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7541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219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6553200" y="6248400"/>
            <a:ext cx="1905000" cy="457200"/>
          </a:xfrm>
        </p:spPr>
        <p:txBody>
          <a:bodyPr/>
          <a:lstStyle>
            <a:lvl1pPr>
              <a:defRPr/>
            </a:lvl1pPr>
          </a:lstStyle>
          <a:p>
            <a:pPr>
              <a:defRPr/>
            </a:pPr>
            <a:fld id="{9EB128D1-E3D6-4B2C-9361-D271CEF800CE}" type="slidenum">
              <a:rPr lang="en-US"/>
              <a:pPr>
                <a:defRPr/>
              </a:pPr>
              <a:t>‹#›</a:t>
            </a:fld>
            <a:endParaRPr lang="en-US" dirty="0"/>
          </a:p>
        </p:txBody>
      </p:sp>
    </p:spTree>
    <p:extLst>
      <p:ext uri="{BB962C8B-B14F-4D97-AF65-F5344CB8AC3E}">
        <p14:creationId xmlns:p14="http://schemas.microsoft.com/office/powerpoint/2010/main" val="24569154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2868E16B-675D-443F-801C-CA32875EBA8D}" type="slidenum">
              <a:rPr lang="en-US"/>
              <a:pPr>
                <a:defRPr/>
              </a:pPr>
              <a:t>‹#›</a:t>
            </a:fld>
            <a:endParaRPr lang="en-US" dirty="0"/>
          </a:p>
        </p:txBody>
      </p:sp>
    </p:spTree>
    <p:extLst>
      <p:ext uri="{BB962C8B-B14F-4D97-AF65-F5344CB8AC3E}">
        <p14:creationId xmlns:p14="http://schemas.microsoft.com/office/powerpoint/2010/main" val="7468904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 with page numb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601808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0549" y="5965789"/>
            <a:ext cx="3115062" cy="829058"/>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7412" y="-27157"/>
            <a:ext cx="2596681" cy="1511683"/>
          </a:xfrm>
          <a:prstGeom prst="rect">
            <a:avLst/>
          </a:prstGeom>
        </p:spPr>
      </p:pic>
      <p:sp>
        <p:nvSpPr>
          <p:cNvPr id="11" name="Rectangle 7"/>
          <p:cNvSpPr txBox="1">
            <a:spLocks noChangeArrowheads="1"/>
          </p:cNvSpPr>
          <p:nvPr userDrawn="1"/>
        </p:nvSpPr>
        <p:spPr bwMode="auto">
          <a:xfrm>
            <a:off x="697429" y="6438900"/>
            <a:ext cx="2995817"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l" eaLnBrk="1" fontAlgn="auto" hangingPunct="1">
              <a:spcBef>
                <a:spcPts val="0"/>
              </a:spcBef>
              <a:spcAft>
                <a:spcPts val="0"/>
              </a:spcAft>
              <a:defRPr/>
            </a:pPr>
            <a:r>
              <a:rPr lang="en-US" altLang="en-US" sz="1350" b="0" i="0" dirty="0" smtClean="0">
                <a:solidFill>
                  <a:srgbClr val="002060"/>
                </a:solidFill>
                <a:latin typeface="Franklin Gothic Demi" panose="020B0703020102020204" pitchFamily="34" charset="0"/>
                <a:cs typeface="Arial" charset="0"/>
              </a:rPr>
              <a:t>READY. RESOURCEFUL.</a:t>
            </a:r>
            <a:r>
              <a:rPr lang="en-US" altLang="en-US" sz="1350" b="0" i="0" baseline="0" dirty="0" smtClean="0">
                <a:solidFill>
                  <a:srgbClr val="002060"/>
                </a:solidFill>
                <a:latin typeface="Franklin Gothic Demi" panose="020B0703020102020204" pitchFamily="34" charset="0"/>
                <a:cs typeface="Arial" charset="0"/>
              </a:rPr>
              <a:t> RESPONSIVE.</a:t>
            </a:r>
            <a:endParaRPr lang="en-US" altLang="en-US" sz="1350" b="0" i="0" dirty="0" smtClean="0">
              <a:solidFill>
                <a:srgbClr val="002060"/>
              </a:solidFill>
              <a:latin typeface="Franklin Gothic Demi" panose="020B0703020102020204" pitchFamily="34" charset="0"/>
              <a:cs typeface="Arial" charset="0"/>
            </a:endParaRPr>
          </a:p>
        </p:txBody>
      </p:sp>
    </p:spTree>
    <p:extLst>
      <p:ext uri="{BB962C8B-B14F-4D97-AF65-F5344CB8AC3E}">
        <p14:creationId xmlns:p14="http://schemas.microsoft.com/office/powerpoint/2010/main" val="590337085"/>
      </p:ext>
    </p:extLst>
  </p:cSld>
  <p:clrMap bg1="lt1" tx1="dk1" bg2="lt2" tx2="dk2" accent1="accent1" accent2="accent2" accent3="accent3" accent4="accent4" accent5="accent5" accent6="accent6" hlink="hlink" folHlink="folHlink"/>
  <p:sldLayoutIdLst>
    <p:sldLayoutId id="2147483751" r:id="rId1"/>
    <p:sldLayoutId id="2147483754" r:id="rId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3086"/>
            <a:ext cx="9160587" cy="1392359"/>
          </a:xfrm>
          <a:prstGeom prst="rect">
            <a:avLst/>
          </a:prstGeom>
        </p:spPr>
      </p:pic>
      <p:sp>
        <p:nvSpPr>
          <p:cNvPr id="5" name="Rectangle 7"/>
          <p:cNvSpPr txBox="1">
            <a:spLocks noChangeArrowheads="1"/>
          </p:cNvSpPr>
          <p:nvPr userDrawn="1"/>
        </p:nvSpPr>
        <p:spPr bwMode="auto">
          <a:xfrm>
            <a:off x="6097898" y="5356914"/>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l" eaLnBrk="1" fontAlgn="auto" hangingPunct="1">
              <a:spcBef>
                <a:spcPts val="0"/>
              </a:spcBef>
              <a:spcAft>
                <a:spcPts val="0"/>
              </a:spcAft>
              <a:defRPr/>
            </a:pPr>
            <a:r>
              <a:rPr lang="en-US" altLang="en-US" sz="1350" b="0" i="0" dirty="0" smtClean="0">
                <a:solidFill>
                  <a:srgbClr val="002060"/>
                </a:solidFill>
                <a:latin typeface="Franklin Gothic Demi" panose="020B0703020102020204" pitchFamily="34" charset="0"/>
                <a:cs typeface="Arial" charset="0"/>
              </a:rPr>
              <a:t>READY. RESOURCEFUL.</a:t>
            </a:r>
            <a:r>
              <a:rPr lang="en-US" altLang="en-US" sz="1350" b="0" i="0" baseline="0" dirty="0" smtClean="0">
                <a:solidFill>
                  <a:srgbClr val="002060"/>
                </a:solidFill>
                <a:latin typeface="Franklin Gothic Demi" panose="020B0703020102020204" pitchFamily="34" charset="0"/>
                <a:cs typeface="Arial" charset="0"/>
              </a:rPr>
              <a:t> RESPONSIVE.</a:t>
            </a:r>
            <a:endParaRPr lang="en-US" altLang="en-US" sz="1350" b="0" i="0" dirty="0" smtClean="0">
              <a:solidFill>
                <a:srgbClr val="002060"/>
              </a:solidFill>
              <a:latin typeface="Franklin Gothic Demi" panose="020B0703020102020204" pitchFamily="34" charset="0"/>
              <a:cs typeface="Arial" charset="0"/>
            </a:endParaRPr>
          </a:p>
        </p:txBody>
      </p:sp>
    </p:spTree>
    <p:extLst>
      <p:ext uri="{BB962C8B-B14F-4D97-AF65-F5344CB8AC3E}">
        <p14:creationId xmlns:p14="http://schemas.microsoft.com/office/powerpoint/2010/main" val="3531719424"/>
      </p:ext>
    </p:extLst>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221419"/>
            <a:ext cx="9144000" cy="5549643"/>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53086"/>
            <a:ext cx="9160587" cy="1392359"/>
          </a:xfrm>
          <a:prstGeom prst="rect">
            <a:avLst/>
          </a:prstGeom>
        </p:spPr>
      </p:pic>
      <p:sp>
        <p:nvSpPr>
          <p:cNvPr id="4" name="TextBox 3"/>
          <p:cNvSpPr txBox="1"/>
          <p:nvPr userDrawn="1"/>
        </p:nvSpPr>
        <p:spPr>
          <a:xfrm>
            <a:off x="8631384" y="6541074"/>
            <a:ext cx="457200" cy="24622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7AF148-55EA-4B81-AB80-8A26B156DF2E}" type="slidenum">
              <a:rPr lang="en-US" altLang="en-US" sz="1000" smtClean="0">
                <a:solidFill>
                  <a:srgbClr val="7F7F7F"/>
                </a:solidFill>
              </a:rPr>
              <a:pPr algn="r" eaLnBrk="1" hangingPunct="1">
                <a:defRPr/>
              </a:pPr>
              <a:t>‹#›</a:t>
            </a:fld>
            <a:endParaRPr lang="en-US" altLang="en-US" sz="1000" dirty="0" smtClean="0">
              <a:solidFill>
                <a:srgbClr val="7F7F7F"/>
              </a:solidFill>
            </a:endParaRPr>
          </a:p>
        </p:txBody>
      </p:sp>
    </p:spTree>
    <p:extLst>
      <p:ext uri="{BB962C8B-B14F-4D97-AF65-F5344CB8AC3E}">
        <p14:creationId xmlns:p14="http://schemas.microsoft.com/office/powerpoint/2010/main" val="2869642213"/>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53086"/>
            <a:ext cx="9160587" cy="1392359"/>
          </a:xfrm>
          <a:prstGeom prst="rect">
            <a:avLst/>
          </a:prstGeom>
        </p:spPr>
      </p:pic>
      <p:sp>
        <p:nvSpPr>
          <p:cNvPr id="3" name="TextBox 2"/>
          <p:cNvSpPr txBox="1"/>
          <p:nvPr userDrawn="1"/>
        </p:nvSpPr>
        <p:spPr>
          <a:xfrm>
            <a:off x="8631384" y="6541074"/>
            <a:ext cx="457200" cy="24622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7AF148-55EA-4B81-AB80-8A26B156DF2E}" type="slidenum">
              <a:rPr lang="en-US" altLang="en-US" sz="1000" smtClean="0">
                <a:solidFill>
                  <a:srgbClr val="7F7F7F"/>
                </a:solidFill>
              </a:rPr>
              <a:pPr algn="r" eaLnBrk="1" hangingPunct="1">
                <a:defRPr/>
              </a:pPr>
              <a:t>‹#›</a:t>
            </a:fld>
            <a:endParaRPr lang="en-US" altLang="en-US" sz="1000" dirty="0" smtClean="0">
              <a:solidFill>
                <a:srgbClr val="7F7F7F"/>
              </a:solidFill>
            </a:endParaRPr>
          </a:p>
        </p:txBody>
      </p:sp>
    </p:spTree>
    <p:extLst>
      <p:ext uri="{BB962C8B-B14F-4D97-AF65-F5344CB8AC3E}">
        <p14:creationId xmlns:p14="http://schemas.microsoft.com/office/powerpoint/2010/main" val="4178213703"/>
      </p:ext>
    </p:extLst>
  </p:cSld>
  <p:clrMap bg1="lt1" tx1="dk1" bg2="lt2" tx2="dk2" accent1="accent1" accent2="accent2" accent3="accent3" accent4="accent4" accent5="accent5" accent6="accent6" hlink="hlink" folHlink="folHlink"/>
  <p:sldLayoutIdLst>
    <p:sldLayoutId id="2147483743" r:id="rId1"/>
    <p:sldLayoutId id="21474837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1" descr="Pitch Template Revision_banner.jpg"/>
          <p:cNvPicPr>
            <a:picLocks noChangeAspect="1"/>
          </p:cNvPicPr>
          <p:nvPr userDrawn="1"/>
        </p:nvPicPr>
        <p:blipFill>
          <a:blip r:embed="rId5" cstate="print">
            <a:lum bright="-10000"/>
          </a:blip>
          <a:srcRect/>
          <a:stretch>
            <a:fillRect/>
          </a:stretch>
        </p:blipFill>
        <p:spPr bwMode="auto">
          <a:xfrm>
            <a:off x="0" y="-214313"/>
            <a:ext cx="9144000" cy="1343026"/>
          </a:xfrm>
          <a:prstGeom prst="rect">
            <a:avLst/>
          </a:prstGeom>
          <a:noFill/>
          <a:ln w="9525">
            <a:noFill/>
            <a:miter lim="800000"/>
            <a:headEnd/>
            <a:tailEnd/>
          </a:ln>
        </p:spPr>
      </p:pic>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b="1">
                <a:solidFill>
                  <a:srgbClr val="002C76"/>
                </a:solidFill>
                <a:latin typeface="Helvetica" pitchFamily="34" charset="0"/>
              </a:defRPr>
            </a:lvl1pPr>
          </a:lstStyle>
          <a:p>
            <a:pPr>
              <a:defRPr/>
            </a:pPr>
            <a:r>
              <a:rPr lang="en-US" dirty="0"/>
              <a:t>7 July 2011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b="1">
                <a:solidFill>
                  <a:srgbClr val="002C76"/>
                </a:solidFill>
                <a:latin typeface="Helvetica" pitchFamily="34" charset="0"/>
              </a:defRPr>
            </a:lvl1pPr>
          </a:lstStyle>
          <a:p>
            <a:pPr>
              <a:defRPr/>
            </a:pPr>
            <a:fld id="{779BEC4E-4EBC-4221-9D47-6A22EE576F3D}" type="slidenum">
              <a:rPr lang="en-US"/>
              <a:pPr>
                <a:defRPr/>
              </a:pPr>
              <a:t>‹#›</a:t>
            </a:fld>
            <a:endParaRPr lang="en-US" dirty="0"/>
          </a:p>
        </p:txBody>
      </p:sp>
      <p:cxnSp>
        <p:nvCxnSpPr>
          <p:cNvPr id="10" name="Straight Connector 9"/>
          <p:cNvCxnSpPr/>
          <p:nvPr userDrawn="1"/>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pic>
        <p:nvPicPr>
          <p:cNvPr id="5127" name="Picture 13" descr="NAVSUP Corporate logo.wmf"/>
          <p:cNvPicPr>
            <a:picLocks noChangeAspect="1"/>
          </p:cNvPicPr>
          <p:nvPr userDrawn="1"/>
        </p:nvPicPr>
        <p:blipFill>
          <a:blip r:embed="rId6" cstate="print"/>
          <a:srcRect/>
          <a:stretch>
            <a:fillRect/>
          </a:stretch>
        </p:blipFill>
        <p:spPr bwMode="auto">
          <a:xfrm>
            <a:off x="304800" y="61913"/>
            <a:ext cx="2001838" cy="1054100"/>
          </a:xfrm>
          <a:prstGeom prst="rect">
            <a:avLst/>
          </a:prstGeom>
          <a:noFill/>
          <a:ln w="9525">
            <a:noFill/>
            <a:miter lim="800000"/>
            <a:headEnd/>
            <a:tailEnd/>
          </a:ln>
        </p:spPr>
      </p:pic>
    </p:spTree>
    <p:extLst>
      <p:ext uri="{BB962C8B-B14F-4D97-AF65-F5344CB8AC3E}">
        <p14:creationId xmlns:p14="http://schemas.microsoft.com/office/powerpoint/2010/main" val="57805061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C76"/>
        </a:buClr>
        <a:buSzPct val="115000"/>
        <a:buFont typeface="Wingdings" pitchFamily="2" charset="2"/>
        <a:buChar char="Ø"/>
        <a:defRPr sz="3200" kern="1200">
          <a:solidFill>
            <a:srgbClr val="002C76"/>
          </a:solidFill>
          <a:latin typeface="Helvetica" pitchFamily="34" charset="0"/>
          <a:ea typeface="+mn-ea"/>
          <a:cs typeface="+mn-cs"/>
        </a:defRPr>
      </a:lvl1pPr>
      <a:lvl2pPr marL="742950" indent="-285750" algn="l" rtl="0" eaLnBrk="0" fontAlgn="base" hangingPunct="0">
        <a:spcBef>
          <a:spcPct val="20000"/>
        </a:spcBef>
        <a:spcAft>
          <a:spcPct val="0"/>
        </a:spcAft>
        <a:buClr>
          <a:srgbClr val="002C76"/>
        </a:buClr>
        <a:buSzPct val="110000"/>
        <a:buFont typeface="Wingdings" pitchFamily="2" charset="2"/>
        <a:buChar char="Ø"/>
        <a:defRPr sz="2800" kern="1200">
          <a:solidFill>
            <a:srgbClr val="002C76"/>
          </a:solidFill>
          <a:latin typeface="Helvetica" pitchFamily="34" charset="0"/>
          <a:ea typeface="+mn-ea"/>
          <a:cs typeface="+mn-cs"/>
        </a:defRPr>
      </a:lvl2pPr>
      <a:lvl3pPr marL="1143000" indent="-228600" algn="l" rtl="0" eaLnBrk="0" fontAlgn="base" hangingPunct="0">
        <a:spcBef>
          <a:spcPct val="20000"/>
        </a:spcBef>
        <a:spcAft>
          <a:spcPct val="0"/>
        </a:spcAft>
        <a:buClr>
          <a:srgbClr val="002C76"/>
        </a:buClr>
        <a:buFont typeface="Wingdings" pitchFamily="2" charset="2"/>
        <a:buChar char="Ø"/>
        <a:defRPr sz="2400" kern="1200">
          <a:solidFill>
            <a:srgbClr val="002C76"/>
          </a:solidFill>
          <a:latin typeface="Helvetica" pitchFamily="34" charset="0"/>
          <a:ea typeface="+mn-ea"/>
          <a:cs typeface="+mn-cs"/>
        </a:defRPr>
      </a:lvl3pPr>
      <a:lvl4pPr marL="1600200" indent="-228600" algn="l" rtl="0" eaLnBrk="0" fontAlgn="base" hangingPunct="0">
        <a:spcBef>
          <a:spcPct val="20000"/>
        </a:spcBef>
        <a:spcAft>
          <a:spcPct val="0"/>
        </a:spcAft>
        <a:buClr>
          <a:srgbClr val="002C76"/>
        </a:buClr>
        <a:buSzPct val="110000"/>
        <a:buFont typeface="Wingdings" pitchFamily="2" charset="2"/>
        <a:buChar char="Ø"/>
        <a:defRPr sz="2000" kern="1200">
          <a:solidFill>
            <a:srgbClr val="002C76"/>
          </a:solidFill>
          <a:latin typeface="Helvetica" pitchFamily="34" charset="0"/>
          <a:ea typeface="+mn-ea"/>
          <a:cs typeface="+mn-cs"/>
        </a:defRPr>
      </a:lvl4pPr>
      <a:lvl5pPr marL="2057400" indent="-228600" algn="l" rtl="0" eaLnBrk="0" fontAlgn="base" hangingPunct="0">
        <a:spcBef>
          <a:spcPct val="20000"/>
        </a:spcBef>
        <a:spcAft>
          <a:spcPct val="0"/>
        </a:spcAft>
        <a:buClr>
          <a:srgbClr val="002C76"/>
        </a:buClr>
        <a:buFont typeface="Wingdings" pitchFamily="2" charset="2"/>
        <a:buChar char="Ø"/>
        <a:defRPr sz="2000" kern="1200">
          <a:solidFill>
            <a:srgbClr val="002C76"/>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68936" y="6481621"/>
            <a:ext cx="71964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3A31A13-FDED-4228-990A-2B973EB1A1CF}" type="slidenum">
              <a:rPr lang="en-US" smtClean="0"/>
              <a:pPr/>
              <a:t>‹#›</a:t>
            </a:fld>
            <a:endParaRPr lang="en-US" dirty="0"/>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53086"/>
            <a:ext cx="9160587" cy="1392359"/>
          </a:xfrm>
          <a:prstGeom prst="rect">
            <a:avLst/>
          </a:prstGeom>
        </p:spPr>
      </p:pic>
      <p:sp>
        <p:nvSpPr>
          <p:cNvPr id="2" name="Title Placeholder 1"/>
          <p:cNvSpPr>
            <a:spLocks noGrp="1"/>
          </p:cNvSpPr>
          <p:nvPr>
            <p:ph type="title"/>
          </p:nvPr>
        </p:nvSpPr>
        <p:spPr>
          <a:xfrm>
            <a:off x="2595153" y="764007"/>
            <a:ext cx="6322423" cy="369332"/>
          </a:xfrm>
          <a:prstGeom prst="rect">
            <a:avLst/>
          </a:prstGeom>
        </p:spPr>
        <p:txBody>
          <a:bodyPr vert="horz" lIns="0" tIns="0" rIns="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2625" y="1607907"/>
            <a:ext cx="7886700" cy="4351338"/>
          </a:xfrm>
          <a:prstGeom prst="rect">
            <a:avLst/>
          </a:prstGeom>
        </p:spPr>
        <p:txBody>
          <a:bodyPr vert="horz" lIns="0" tIns="0" rIns="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260901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hf hdr="0" ftr="0" dt="0"/>
  <p:txStyles>
    <p:title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68275" indent="-168275" algn="l" defTabSz="914400" rtl="0" eaLnBrk="1" latinLnBrk="0" hangingPunct="1">
        <a:lnSpc>
          <a:spcPct val="90000"/>
        </a:lnSpc>
        <a:spcBef>
          <a:spcPts val="1000"/>
        </a:spcBef>
        <a:buClr>
          <a:srgbClr val="002A7E"/>
        </a:buClr>
        <a:buFont typeface="Wingdings" panose="05000000000000000000" pitchFamily="2" charset="2"/>
        <a:buChar char="§"/>
        <a:defRPr sz="1800" kern="1200">
          <a:solidFill>
            <a:schemeClr val="tx1"/>
          </a:solidFill>
          <a:latin typeface="+mn-lt"/>
          <a:ea typeface="+mn-ea"/>
          <a:cs typeface="+mn-cs"/>
        </a:defRPr>
      </a:lvl1pPr>
      <a:lvl2pPr marL="400050" indent="-174625"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defTabSz="914400" rtl="0" eaLnBrk="1" latinLnBrk="0" hangingPunct="1">
        <a:lnSpc>
          <a:spcPct val="90000"/>
        </a:lnSpc>
        <a:spcBef>
          <a:spcPts val="500"/>
        </a:spcBef>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my.navsup.navy.mil/apps/ops$icons.home" TargetMode="External"/><Relationship Id="rId3" Type="http://schemas.openxmlformats.org/officeDocument/2006/relationships/hyperlink" Target="https://applications.navsup.navy.mil/erms/Dashboard/Dashboard/Index" TargetMode="External"/><Relationship Id="rId7" Type="http://schemas.openxmlformats.org/officeDocument/2006/relationships/hyperlink" Target="https://www.pdrep.csd.disa.mi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applications.ahf.nmci.navy.mil/cavweb/index_sso.jsp" TargetMode="External"/><Relationship Id="rId5" Type="http://schemas.openxmlformats.org/officeDocument/2006/relationships/hyperlink" Target="https://wegal.ogden.disa.mil/mrostatus/index2.html" TargetMode="External"/><Relationship Id="rId4" Type="http://schemas.openxmlformats.org/officeDocument/2006/relationships/hyperlink" Target="https://home.daas.dla.mil/daashome/homepage.asp" TargetMode="External"/><Relationship Id="rId9" Type="http://schemas.openxmlformats.org/officeDocument/2006/relationships/hyperlink" Target="https://my.navsup.navy.mil/webcenter/portal/ioc/pages_cooperlist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jason.c.bolen.civ@us.navy.mi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mailto:bridgette.p.henner.civ@us.navy.mil" TargetMode="External"/><Relationship Id="rId5" Type="http://schemas.openxmlformats.org/officeDocument/2006/relationships/hyperlink" Target="mailto:sara.grafstrom.civ@us.navy.mil" TargetMode="External"/><Relationship Id="rId4" Type="http://schemas.openxmlformats.org/officeDocument/2006/relationships/hyperlink" Target="mailto:monica.a.hodson.civ@us.navy.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a:spLocks noChangeArrowheads="1"/>
          </p:cNvSpPr>
          <p:nvPr/>
        </p:nvSpPr>
        <p:spPr bwMode="auto">
          <a:xfrm>
            <a:off x="759619" y="4644373"/>
            <a:ext cx="1385888" cy="2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900" i="1" dirty="0">
                <a:solidFill>
                  <a:schemeClr val="tx1">
                    <a:lumMod val="50000"/>
                    <a:lumOff val="50000"/>
                  </a:schemeClr>
                </a:solidFill>
                <a:latin typeface="Arial" panose="020B0604020202020204" pitchFamily="34" charset="0"/>
                <a:cs typeface="Arial" panose="020B0604020202020204" pitchFamily="34" charset="0"/>
              </a:rPr>
              <a:t>Presented by:</a:t>
            </a:r>
          </a:p>
        </p:txBody>
      </p:sp>
      <p:sp>
        <p:nvSpPr>
          <p:cNvPr id="8" name="Text Placeholder 10"/>
          <p:cNvSpPr txBox="1">
            <a:spLocks/>
          </p:cNvSpPr>
          <p:nvPr/>
        </p:nvSpPr>
        <p:spPr>
          <a:xfrm>
            <a:off x="759619" y="4879698"/>
            <a:ext cx="2187178" cy="487830"/>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smtClean="0">
                <a:solidFill>
                  <a:srgbClr val="002060"/>
                </a:solidFill>
                <a:latin typeface="Arial" panose="020B0604020202020204" pitchFamily="34" charset="0"/>
                <a:cs typeface="Arial" panose="020B0604020202020204" pitchFamily="34" charset="0"/>
              </a:rPr>
              <a:t>N85  - SIT Team</a:t>
            </a:r>
            <a:endParaRPr lang="en-US" sz="1200" dirty="0">
              <a:solidFill>
                <a:srgbClr val="002060"/>
              </a:solidFill>
              <a:latin typeface="Arial" panose="020B0604020202020204" pitchFamily="34" charset="0"/>
              <a:cs typeface="Arial" panose="020B0604020202020204" pitchFamily="34" charset="0"/>
            </a:endParaRPr>
          </a:p>
          <a:p>
            <a:pPr marL="0" indent="0">
              <a:buNone/>
            </a:pPr>
            <a:endParaRPr lang="en-US" sz="1050" b="0" dirty="0">
              <a:latin typeface="Franklin Gothic Medium" panose="020B0603020102020204" pitchFamily="34" charset="0"/>
            </a:endParaRPr>
          </a:p>
        </p:txBody>
      </p:sp>
      <p:cxnSp>
        <p:nvCxnSpPr>
          <p:cNvPr id="13" name="Straight Connector 21"/>
          <p:cNvCxnSpPr>
            <a:cxnSpLocks noChangeShapeType="1"/>
          </p:cNvCxnSpPr>
          <p:nvPr userDrawn="1"/>
        </p:nvCxnSpPr>
        <p:spPr bwMode="auto">
          <a:xfrm>
            <a:off x="759619" y="3461849"/>
            <a:ext cx="4044791" cy="6703"/>
          </a:xfrm>
          <a:prstGeom prst="line">
            <a:avLst/>
          </a:prstGeom>
          <a:noFill/>
          <a:ln w="25400" algn="ctr">
            <a:solidFill>
              <a:srgbClr val="FECB00"/>
            </a:solidFill>
            <a:round/>
            <a:headEnd/>
            <a:tailEnd/>
          </a:ln>
          <a:extLst>
            <a:ext uri="{909E8E84-426E-40DD-AFC4-6F175D3DCCD1}">
              <a14:hiddenFill xmlns:a14="http://schemas.microsoft.com/office/drawing/2010/main">
                <a:noFill/>
              </a14:hiddenFill>
            </a:ext>
          </a:extLst>
        </p:spPr>
      </p:cxnSp>
      <p:sp>
        <p:nvSpPr>
          <p:cNvPr id="14" name="Rectangular Callout 16"/>
          <p:cNvSpPr/>
          <p:nvPr userDrawn="1"/>
        </p:nvSpPr>
        <p:spPr>
          <a:xfrm rot="16200000" flipV="1">
            <a:off x="2601874" y="1876978"/>
            <a:ext cx="6855745" cy="3106300"/>
          </a:xfrm>
          <a:custGeom>
            <a:avLst/>
            <a:gdLst>
              <a:gd name="connsiteX0" fmla="*/ 0 w 6855745"/>
              <a:gd name="connsiteY0" fmla="*/ 0 h 2833969"/>
              <a:gd name="connsiteX1" fmla="*/ 1142624 w 6855745"/>
              <a:gd name="connsiteY1" fmla="*/ 0 h 2833969"/>
              <a:gd name="connsiteX2" fmla="*/ 1142624 w 6855745"/>
              <a:gd name="connsiteY2" fmla="*/ 0 h 2833969"/>
              <a:gd name="connsiteX3" fmla="*/ 2856560 w 6855745"/>
              <a:gd name="connsiteY3" fmla="*/ 0 h 2833969"/>
              <a:gd name="connsiteX4" fmla="*/ 6855745 w 6855745"/>
              <a:gd name="connsiteY4" fmla="*/ 0 h 2833969"/>
              <a:gd name="connsiteX5" fmla="*/ 6855745 w 6855745"/>
              <a:gd name="connsiteY5" fmla="*/ 1653149 h 2833969"/>
              <a:gd name="connsiteX6" fmla="*/ 6855745 w 6855745"/>
              <a:gd name="connsiteY6" fmla="*/ 1653149 h 2833969"/>
              <a:gd name="connsiteX7" fmla="*/ 6855745 w 6855745"/>
              <a:gd name="connsiteY7" fmla="*/ 2361641 h 2833969"/>
              <a:gd name="connsiteX8" fmla="*/ 6855745 w 6855745"/>
              <a:gd name="connsiteY8" fmla="*/ 2833969 h 2833969"/>
              <a:gd name="connsiteX9" fmla="*/ 2856560 w 6855745"/>
              <a:gd name="connsiteY9" fmla="*/ 2833969 h 2833969"/>
              <a:gd name="connsiteX10" fmla="*/ 1999615 w 6855745"/>
              <a:gd name="connsiteY10" fmla="*/ 3188215 h 2833969"/>
              <a:gd name="connsiteX11" fmla="*/ 1142624 w 6855745"/>
              <a:gd name="connsiteY11" fmla="*/ 2833969 h 2833969"/>
              <a:gd name="connsiteX12" fmla="*/ 0 w 6855745"/>
              <a:gd name="connsiteY12" fmla="*/ 2833969 h 2833969"/>
              <a:gd name="connsiteX13" fmla="*/ 0 w 6855745"/>
              <a:gd name="connsiteY13" fmla="*/ 2361641 h 2833969"/>
              <a:gd name="connsiteX14" fmla="*/ 0 w 6855745"/>
              <a:gd name="connsiteY14" fmla="*/ 1653149 h 2833969"/>
              <a:gd name="connsiteX15" fmla="*/ 0 w 6855745"/>
              <a:gd name="connsiteY15" fmla="*/ 1653149 h 2833969"/>
              <a:gd name="connsiteX16" fmla="*/ 0 w 6855745"/>
              <a:gd name="connsiteY16" fmla="*/ 0 h 2833969"/>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2856560 w 6855745"/>
              <a:gd name="connsiteY9" fmla="*/ 2833969 h 3073915"/>
              <a:gd name="connsiteX10" fmla="*/ 3085465 w 6855745"/>
              <a:gd name="connsiteY10" fmla="*/ 3073915 h 3073915"/>
              <a:gd name="connsiteX11" fmla="*/ 1142624 w 6855745"/>
              <a:gd name="connsiteY11" fmla="*/ 2833969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3323285 w 6855745"/>
              <a:gd name="connsiteY9" fmla="*/ 2833969 h 3073915"/>
              <a:gd name="connsiteX10" fmla="*/ 3085465 w 6855745"/>
              <a:gd name="connsiteY10" fmla="*/ 3073915 h 3073915"/>
              <a:gd name="connsiteX11" fmla="*/ 1142624 w 6855745"/>
              <a:gd name="connsiteY11" fmla="*/ 2833969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3323285 w 6855745"/>
              <a:gd name="connsiteY9" fmla="*/ 2833969 h 3073915"/>
              <a:gd name="connsiteX10" fmla="*/ 3085465 w 6855745"/>
              <a:gd name="connsiteY10" fmla="*/ 3073915 h 3073915"/>
              <a:gd name="connsiteX11" fmla="*/ 2819024 w 6855745"/>
              <a:gd name="connsiteY11" fmla="*/ 2843494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3323285 w 6855745"/>
              <a:gd name="connsiteY9" fmla="*/ 2833969 h 3073915"/>
              <a:gd name="connsiteX10" fmla="*/ 3085465 w 6855745"/>
              <a:gd name="connsiteY10" fmla="*/ 3073915 h 3073915"/>
              <a:gd name="connsiteX11" fmla="*/ 2819024 w 6855745"/>
              <a:gd name="connsiteY11" fmla="*/ 2843494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3323285 w 6855745"/>
              <a:gd name="connsiteY9" fmla="*/ 2833969 h 3140590"/>
              <a:gd name="connsiteX10" fmla="*/ 3761740 w 6855745"/>
              <a:gd name="connsiteY10" fmla="*/ 3140590 h 3140590"/>
              <a:gd name="connsiteX11" fmla="*/ 2819024 w 6855745"/>
              <a:gd name="connsiteY11" fmla="*/ 2843494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4056710 w 6855745"/>
              <a:gd name="connsiteY9" fmla="*/ 2833969 h 3140590"/>
              <a:gd name="connsiteX10" fmla="*/ 3761740 w 6855745"/>
              <a:gd name="connsiteY10" fmla="*/ 3140590 h 3140590"/>
              <a:gd name="connsiteX11" fmla="*/ 2819024 w 6855745"/>
              <a:gd name="connsiteY11" fmla="*/ 2843494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4056710 w 6855745"/>
              <a:gd name="connsiteY9" fmla="*/ 2833969 h 3140590"/>
              <a:gd name="connsiteX10" fmla="*/ 3761740 w 6855745"/>
              <a:gd name="connsiteY10" fmla="*/ 3140590 h 3140590"/>
              <a:gd name="connsiteX11" fmla="*/ 3447674 w 6855745"/>
              <a:gd name="connsiteY11" fmla="*/ 2853019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3675710 w 6855745"/>
              <a:gd name="connsiteY9" fmla="*/ 2833969 h 3140590"/>
              <a:gd name="connsiteX10" fmla="*/ 3761740 w 6855745"/>
              <a:gd name="connsiteY10" fmla="*/ 3140590 h 3140590"/>
              <a:gd name="connsiteX11" fmla="*/ 3447674 w 6855745"/>
              <a:gd name="connsiteY11" fmla="*/ 2853019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3675710 w 6855745"/>
              <a:gd name="connsiteY9" fmla="*/ 2833969 h 3140590"/>
              <a:gd name="connsiteX10" fmla="*/ 3761740 w 6855745"/>
              <a:gd name="connsiteY10" fmla="*/ 3140590 h 3140590"/>
              <a:gd name="connsiteX11" fmla="*/ 3093344 w 6855745"/>
              <a:gd name="connsiteY11" fmla="*/ 2841589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06300"/>
              <a:gd name="connsiteX1" fmla="*/ 1142624 w 6855745"/>
              <a:gd name="connsiteY1" fmla="*/ 0 h 3106300"/>
              <a:gd name="connsiteX2" fmla="*/ 1142624 w 6855745"/>
              <a:gd name="connsiteY2" fmla="*/ 0 h 3106300"/>
              <a:gd name="connsiteX3" fmla="*/ 2856560 w 6855745"/>
              <a:gd name="connsiteY3" fmla="*/ 0 h 3106300"/>
              <a:gd name="connsiteX4" fmla="*/ 6855745 w 6855745"/>
              <a:gd name="connsiteY4" fmla="*/ 0 h 3106300"/>
              <a:gd name="connsiteX5" fmla="*/ 6855745 w 6855745"/>
              <a:gd name="connsiteY5" fmla="*/ 1653149 h 3106300"/>
              <a:gd name="connsiteX6" fmla="*/ 6855745 w 6855745"/>
              <a:gd name="connsiteY6" fmla="*/ 1653149 h 3106300"/>
              <a:gd name="connsiteX7" fmla="*/ 6855745 w 6855745"/>
              <a:gd name="connsiteY7" fmla="*/ 2361641 h 3106300"/>
              <a:gd name="connsiteX8" fmla="*/ 6855745 w 6855745"/>
              <a:gd name="connsiteY8" fmla="*/ 2833969 h 3106300"/>
              <a:gd name="connsiteX9" fmla="*/ 3675710 w 6855745"/>
              <a:gd name="connsiteY9" fmla="*/ 2833969 h 3106300"/>
              <a:gd name="connsiteX10" fmla="*/ 3403600 w 6855745"/>
              <a:gd name="connsiteY10" fmla="*/ 3106300 h 3106300"/>
              <a:gd name="connsiteX11" fmla="*/ 3093344 w 6855745"/>
              <a:gd name="connsiteY11" fmla="*/ 2841589 h 3106300"/>
              <a:gd name="connsiteX12" fmla="*/ 0 w 6855745"/>
              <a:gd name="connsiteY12" fmla="*/ 2833969 h 3106300"/>
              <a:gd name="connsiteX13" fmla="*/ 0 w 6855745"/>
              <a:gd name="connsiteY13" fmla="*/ 2361641 h 3106300"/>
              <a:gd name="connsiteX14" fmla="*/ 0 w 6855745"/>
              <a:gd name="connsiteY14" fmla="*/ 1653149 h 3106300"/>
              <a:gd name="connsiteX15" fmla="*/ 0 w 6855745"/>
              <a:gd name="connsiteY15" fmla="*/ 1653149 h 3106300"/>
              <a:gd name="connsiteX16" fmla="*/ 0 w 6855745"/>
              <a:gd name="connsiteY16" fmla="*/ 0 h 310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5745" h="3106300">
                <a:moveTo>
                  <a:pt x="0" y="0"/>
                </a:moveTo>
                <a:lnTo>
                  <a:pt x="1142624" y="0"/>
                </a:lnTo>
                <a:lnTo>
                  <a:pt x="1142624" y="0"/>
                </a:lnTo>
                <a:lnTo>
                  <a:pt x="2856560" y="0"/>
                </a:lnTo>
                <a:lnTo>
                  <a:pt x="6855745" y="0"/>
                </a:lnTo>
                <a:lnTo>
                  <a:pt x="6855745" y="1653149"/>
                </a:lnTo>
                <a:lnTo>
                  <a:pt x="6855745" y="1653149"/>
                </a:lnTo>
                <a:lnTo>
                  <a:pt x="6855745" y="2361641"/>
                </a:lnTo>
                <a:lnTo>
                  <a:pt x="6855745" y="2833969"/>
                </a:lnTo>
                <a:lnTo>
                  <a:pt x="3675710" y="2833969"/>
                </a:lnTo>
                <a:lnTo>
                  <a:pt x="3403600" y="3106300"/>
                </a:lnTo>
                <a:lnTo>
                  <a:pt x="3093344" y="2841589"/>
                </a:lnTo>
                <a:lnTo>
                  <a:pt x="0" y="2833969"/>
                </a:lnTo>
                <a:lnTo>
                  <a:pt x="0" y="2361641"/>
                </a:lnTo>
                <a:lnTo>
                  <a:pt x="0" y="1653149"/>
                </a:lnTo>
                <a:lnTo>
                  <a:pt x="0" y="1653149"/>
                </a:lnTo>
                <a:lnTo>
                  <a:pt x="0" y="0"/>
                </a:lnTo>
                <a:close/>
              </a:path>
            </a:pathLst>
          </a:custGeom>
          <a:blipFill>
            <a:blip r:embed="rId2"/>
            <a:srcRect/>
            <a:stretch>
              <a:fillRect t="-26752" b="-2055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7"/>
          <p:cNvSpPr txBox="1">
            <a:spLocks noChangeArrowheads="1"/>
          </p:cNvSpPr>
          <p:nvPr/>
        </p:nvSpPr>
        <p:spPr bwMode="auto">
          <a:xfrm>
            <a:off x="759619" y="3216410"/>
            <a:ext cx="3979641"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50000"/>
              </a:lnSpc>
              <a:defRPr/>
            </a:pPr>
            <a:r>
              <a:rPr lang="en-US" altLang="en-US" sz="1600" b="1" dirty="0" smtClean="0">
                <a:solidFill>
                  <a:schemeClr val="tx1">
                    <a:lumMod val="50000"/>
                    <a:lumOff val="50000"/>
                  </a:schemeClr>
                </a:solidFill>
                <a:latin typeface="Arial" panose="020B0604020202020204" pitchFamily="34" charset="0"/>
                <a:cs typeface="Arial" panose="020B0604020202020204" pitchFamily="34" charset="0"/>
              </a:rPr>
              <a:t>Stock-In-Transit Fundamentals</a:t>
            </a:r>
          </a:p>
          <a:p>
            <a:pPr eaLnBrk="1" hangingPunct="1">
              <a:lnSpc>
                <a:spcPct val="150000"/>
              </a:lnSpc>
              <a:defRPr/>
            </a:pPr>
            <a:endParaRPr lang="en-US" altLang="en-US" sz="16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707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0" y="1435961"/>
            <a:ext cx="9144000" cy="4519479"/>
          </a:xfrm>
          <a:prstGeom prst="rect">
            <a:avLst/>
          </a:prstGeom>
          <a:noFill/>
          <a:ln w="9525">
            <a:noFill/>
            <a:miter lim="800000"/>
            <a:headEnd/>
            <a:tailEnd/>
          </a:ln>
        </p:spPr>
        <p:txBody>
          <a:bodyPr/>
          <a:lstStyle/>
          <a:p>
            <a:pPr>
              <a:spcBef>
                <a:spcPct val="20000"/>
              </a:spcBef>
              <a:defRPr/>
            </a:pPr>
            <a:endParaRPr lang="en-US" dirty="0">
              <a:solidFill>
                <a:srgbClr val="002060"/>
              </a:solidFill>
            </a:endParaRPr>
          </a:p>
          <a:p>
            <a:pPr lvl="1">
              <a:spcBef>
                <a:spcPct val="20000"/>
              </a:spcBef>
              <a:defRPr/>
            </a:pPr>
            <a:endParaRPr lang="en-US" dirty="0" smtClean="0"/>
          </a:p>
        </p:txBody>
      </p:sp>
      <p:sp>
        <p:nvSpPr>
          <p:cNvPr id="5" name="Slide Number Placeholder 4"/>
          <p:cNvSpPr>
            <a:spLocks noGrp="1"/>
          </p:cNvSpPr>
          <p:nvPr>
            <p:ph type="sldNum" sz="quarter" idx="4294967295"/>
          </p:nvPr>
        </p:nvSpPr>
        <p:spPr>
          <a:xfrm>
            <a:off x="7239000" y="6129070"/>
            <a:ext cx="1905000" cy="457200"/>
          </a:xfrm>
        </p:spPr>
        <p:txBody>
          <a:bodyPr/>
          <a:lstStyle/>
          <a:p>
            <a:pPr>
              <a:defRPr/>
            </a:pPr>
            <a:fld id="{49847F77-9013-4836-AF74-561118F31454}" type="slidenum">
              <a:rPr lang="en-US" smtClean="0"/>
              <a:pPr>
                <a:defRPr/>
              </a:pPr>
              <a:t>10</a:t>
            </a:fld>
            <a:endParaRPr lang="en-US" dirty="0"/>
          </a:p>
        </p:txBody>
      </p:sp>
      <p:sp>
        <p:nvSpPr>
          <p:cNvPr id="7" name="Title 2"/>
          <p:cNvSpPr txBox="1">
            <a:spLocks/>
          </p:cNvSpPr>
          <p:nvPr/>
        </p:nvSpPr>
        <p:spPr>
          <a:xfrm>
            <a:off x="2595153" y="764007"/>
            <a:ext cx="6322423" cy="369332"/>
          </a:xfrm>
          <a:prstGeom prst="rect">
            <a:avLst/>
          </a:prstGeom>
        </p:spPr>
        <p:txBody>
          <a:bodyPr vert="horz" lIns="0" tIns="0" rIns="0" bIns="45720" rtlCol="0" anchor="b" anchorCtr="0">
            <a:noAutofit/>
          </a:bodyPr>
          <a:lst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a:lstStyle>
          <a:p>
            <a:pPr>
              <a:lnSpc>
                <a:spcPts val="1800"/>
              </a:lnSpc>
            </a:pPr>
            <a:r>
              <a:rPr lang="en-US" altLang="en-US" b="1" dirty="0" smtClean="0">
                <a:latin typeface="Arial" panose="020B0604020202020204" pitchFamily="34" charset="0"/>
                <a:cs typeface="Arial" panose="020B0604020202020204" pitchFamily="34" charset="0"/>
              </a:rPr>
              <a:t>Interface Flow</a:t>
            </a:r>
            <a:endParaRPr lang="en-US" altLang="en-US" b="1" dirty="0">
              <a:latin typeface="Arial" panose="020B0604020202020204" pitchFamily="34" charset="0"/>
              <a:cs typeface="Arial" panose="020B0604020202020204"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748521141"/>
              </p:ext>
            </p:extLst>
          </p:nvPr>
        </p:nvGraphicFramePr>
        <p:xfrm>
          <a:off x="633413" y="1626775"/>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135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6" name="Title 2"/>
          <p:cNvSpPr txBox="1">
            <a:spLocks/>
          </p:cNvSpPr>
          <p:nvPr/>
        </p:nvSpPr>
        <p:spPr>
          <a:xfrm>
            <a:off x="2612182" y="753595"/>
            <a:ext cx="6322423" cy="369332"/>
          </a:xfrm>
          <a:prstGeom prst="rect">
            <a:avLst/>
          </a:prstGeom>
        </p:spPr>
        <p:txBody>
          <a:bodyPr vert="horz" lIns="0" tIns="0" rIns="0" bIns="45720" rtlCol="0" anchor="b" anchorCtr="0">
            <a:noAutofit/>
          </a:bodyPr>
          <a:lst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a:lstStyle>
          <a:p>
            <a:pPr>
              <a:lnSpc>
                <a:spcPts val="1800"/>
              </a:lnSpc>
            </a:pPr>
            <a:r>
              <a:rPr lang="en-US" altLang="en-US" b="1" dirty="0" smtClean="0">
                <a:latin typeface="Arial" panose="020B0604020202020204" pitchFamily="34" charset="0"/>
                <a:cs typeface="Arial" panose="020B0604020202020204" pitchFamily="34" charset="0"/>
              </a:rPr>
              <a:t>SIT Status – Follow Up Actions</a:t>
            </a:r>
            <a:endParaRPr lang="en-US" altLang="en-US" b="1" dirty="0">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121298" y="1403809"/>
            <a:ext cx="9022702"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spcCol="4572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
                <a:srgbClr val="003399"/>
              </a:buClr>
              <a:buSzPct val="130000"/>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When a SIT issue does not close naturally, </a:t>
            </a:r>
            <a:r>
              <a:rPr kumimoji="0" lang="en-US" sz="16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NITA </a:t>
            </a: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follows up to the responsible SIT Stakeholder for next actions</a:t>
            </a:r>
            <a:r>
              <a:rPr kumimoji="0" lang="en-US" sz="16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The </a:t>
            </a: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responsible stakeholder is based on the Follow Up Action (FUA). </a:t>
            </a:r>
          </a:p>
          <a:p>
            <a:pPr marL="0" marR="0" lvl="0" indent="0" algn="l" defTabSz="914400" rtl="0" eaLnBrk="1" fontAlgn="auto" latinLnBrk="0" hangingPunct="1">
              <a:lnSpc>
                <a:spcPct val="100000"/>
              </a:lnSpc>
              <a:spcBef>
                <a:spcPts val="0"/>
              </a:spcBef>
              <a:spcAft>
                <a:spcPts val="600"/>
              </a:spcAft>
              <a:buClr>
                <a:srgbClr val="003399"/>
              </a:buClr>
              <a:buSzPct val="130000"/>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There are four FUAs</a:t>
            </a:r>
          </a:p>
          <a:p>
            <a:pPr marL="171450" marR="0" lvl="0"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POS – Proof of Shipment </a:t>
            </a:r>
          </a:p>
          <a:p>
            <a:pPr marL="457200" marR="0" lvl="1"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If shipped via ATAC, WSS (ATAC) is responsible for posting POS</a:t>
            </a:r>
          </a:p>
          <a:p>
            <a:pPr marL="457200" marR="0" lvl="1"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If shipped outside of ATAC or if the material is an ATAC exception, issuing site to enter POS</a:t>
            </a:r>
            <a:endPar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POD – Proof of Delivery</a:t>
            </a:r>
          </a:p>
          <a:p>
            <a:pPr marL="457200" marR="0" lvl="1"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POD must be obtained from </a:t>
            </a:r>
            <a:r>
              <a:rPr kumimoji="0" lang="en-US" sz="1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carrier </a:t>
            </a:r>
            <a:r>
              <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via automatic processes or NAVSUP WSS manual </a:t>
            </a:r>
            <a:r>
              <a:rPr kumimoji="0" lang="en-US" sz="1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entry</a:t>
            </a:r>
            <a:endPar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457200" marR="0" lvl="1"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If local delivery, the issuer must enter POD</a:t>
            </a:r>
          </a:p>
          <a:p>
            <a:pPr marL="171450" marR="0" lvl="0"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POR – Proof of Receipt</a:t>
            </a:r>
          </a:p>
          <a:p>
            <a:pPr marL="457200" marR="0" lvl="1"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Receiver must post receipt in their BLA system/ERP (D6K 101).</a:t>
            </a:r>
          </a:p>
          <a:p>
            <a:pPr marL="457200" marR="0" lvl="1"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receipt MUST be posted under the correct Document Number in order to close SIT.</a:t>
            </a:r>
          </a:p>
          <a:p>
            <a:pPr marL="171450" marR="0" lvl="0"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OHA - On Hand Acknowledgement</a:t>
            </a:r>
          </a:p>
          <a:p>
            <a:pPr marL="457200" marR="0" lvl="1"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OHA is assigned when transportation data reflects that an asset was delivered to a location that is different than the intended receiver on the SIT issue </a:t>
            </a:r>
          </a:p>
          <a:p>
            <a:pPr marL="457200" marR="0" lvl="1" indent="-171450" algn="l" defTabSz="914400" rtl="0" eaLnBrk="1" fontAlgn="auto" latinLnBrk="0" hangingPunct="1">
              <a:lnSpc>
                <a:spcPct val="100000"/>
              </a:lnSpc>
              <a:spcBef>
                <a:spcPts val="0"/>
              </a:spcBef>
              <a:spcAft>
                <a:spcPts val="600"/>
              </a:spcAft>
              <a:buClr>
                <a:srgbClr val="003399"/>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Activity must receipt or enter shipping data to final destination in </a:t>
            </a:r>
            <a:r>
              <a:rPr kumimoji="0" lang="en-US" sz="1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BLA</a:t>
            </a:r>
            <a:endPar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5901768" y="2668937"/>
            <a:ext cx="635917" cy="43088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0070C0"/>
                </a:solidFill>
                <a:effectLst/>
                <a:uLnTx/>
                <a:uFillTx/>
                <a:latin typeface="Calibri" panose="020F0502020204030204"/>
                <a:ea typeface="+mn-ea"/>
                <a:cs typeface="+mn-cs"/>
              </a:rPr>
              <a:t>WSS ACTION</a:t>
            </a:r>
          </a:p>
        </p:txBody>
      </p:sp>
      <p:sp>
        <p:nvSpPr>
          <p:cNvPr id="9" name="TextBox 8"/>
          <p:cNvSpPr txBox="1"/>
          <p:nvPr/>
        </p:nvSpPr>
        <p:spPr>
          <a:xfrm>
            <a:off x="7928126" y="2966002"/>
            <a:ext cx="638176" cy="43088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Calibri" panose="020F0502020204030204"/>
                <a:ea typeface="+mn-ea"/>
                <a:cs typeface="+mn-cs"/>
              </a:rPr>
              <a:t>PLANT ACTION</a:t>
            </a:r>
          </a:p>
        </p:txBody>
      </p:sp>
      <p:sp>
        <p:nvSpPr>
          <p:cNvPr id="10" name="TextBox 9"/>
          <p:cNvSpPr txBox="1"/>
          <p:nvPr/>
        </p:nvSpPr>
        <p:spPr>
          <a:xfrm>
            <a:off x="7970053" y="3658272"/>
            <a:ext cx="635917" cy="43088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0070C0"/>
                </a:solidFill>
                <a:effectLst/>
                <a:uLnTx/>
                <a:uFillTx/>
                <a:latin typeface="Calibri" panose="020F0502020204030204"/>
                <a:ea typeface="+mn-ea"/>
                <a:cs typeface="+mn-cs"/>
              </a:rPr>
              <a:t>WSS ACTION</a:t>
            </a:r>
          </a:p>
        </p:txBody>
      </p:sp>
      <p:sp>
        <p:nvSpPr>
          <p:cNvPr id="13" name="TextBox 12"/>
          <p:cNvSpPr txBox="1"/>
          <p:nvPr/>
        </p:nvSpPr>
        <p:spPr>
          <a:xfrm>
            <a:off x="4104167" y="3963133"/>
            <a:ext cx="668639" cy="43088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Calibri" panose="020F0502020204030204"/>
                <a:ea typeface="+mn-ea"/>
                <a:cs typeface="+mn-cs"/>
              </a:rPr>
              <a:t>PLANT ACTION</a:t>
            </a:r>
          </a:p>
        </p:txBody>
      </p:sp>
      <p:sp>
        <p:nvSpPr>
          <p:cNvPr id="14" name="TextBox 13"/>
          <p:cNvSpPr txBox="1"/>
          <p:nvPr/>
        </p:nvSpPr>
        <p:spPr>
          <a:xfrm>
            <a:off x="2693581" y="4210475"/>
            <a:ext cx="668639" cy="43088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Calibri" panose="020F0502020204030204"/>
                <a:ea typeface="+mn-ea"/>
                <a:cs typeface="+mn-cs"/>
              </a:rPr>
              <a:t>PLANT ACTION</a:t>
            </a:r>
          </a:p>
        </p:txBody>
      </p:sp>
      <p:sp>
        <p:nvSpPr>
          <p:cNvPr id="15" name="TextBox 14"/>
          <p:cNvSpPr txBox="1"/>
          <p:nvPr/>
        </p:nvSpPr>
        <p:spPr>
          <a:xfrm>
            <a:off x="6165351" y="5902084"/>
            <a:ext cx="668639" cy="43088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Calibri" panose="020F0502020204030204"/>
                <a:ea typeface="+mn-ea"/>
                <a:cs typeface="+mn-cs"/>
              </a:rPr>
              <a:t>PLANT ACTION</a:t>
            </a:r>
          </a:p>
        </p:txBody>
      </p:sp>
    </p:spTree>
    <p:extLst>
      <p:ext uri="{BB962C8B-B14F-4D97-AF65-F5344CB8AC3E}">
        <p14:creationId xmlns:p14="http://schemas.microsoft.com/office/powerpoint/2010/main" val="501741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990600" y="1676400"/>
            <a:ext cx="7010400" cy="4267200"/>
          </a:xfrm>
          <a:prstGeom prst="ellipse">
            <a:avLst/>
          </a:prstGeom>
          <a:noFill/>
          <a:ln w="25400" algn="ctr">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292" name="Oval 4"/>
          <p:cNvSpPr>
            <a:spLocks noChangeArrowheads="1"/>
          </p:cNvSpPr>
          <p:nvPr/>
        </p:nvSpPr>
        <p:spPr bwMode="auto">
          <a:xfrm>
            <a:off x="7391400" y="3276600"/>
            <a:ext cx="1143000" cy="1219200"/>
          </a:xfrm>
          <a:prstGeom prst="ellipse">
            <a:avLst/>
          </a:prstGeom>
          <a:solidFill>
            <a:srgbClr val="CCFFFF"/>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293" name="Oval 5"/>
          <p:cNvSpPr>
            <a:spLocks noChangeArrowheads="1"/>
          </p:cNvSpPr>
          <p:nvPr/>
        </p:nvSpPr>
        <p:spPr bwMode="auto">
          <a:xfrm>
            <a:off x="3886200" y="1219200"/>
            <a:ext cx="1143000" cy="1219200"/>
          </a:xfrm>
          <a:prstGeom prst="ellipse">
            <a:avLst/>
          </a:prstGeom>
          <a:solidFill>
            <a:schemeClr val="accent1"/>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294" name="Oval 6"/>
          <p:cNvSpPr>
            <a:spLocks noChangeArrowheads="1"/>
          </p:cNvSpPr>
          <p:nvPr/>
        </p:nvSpPr>
        <p:spPr bwMode="auto">
          <a:xfrm>
            <a:off x="3886200" y="5181600"/>
            <a:ext cx="1143000" cy="1219200"/>
          </a:xfrm>
          <a:prstGeom prst="ellipse">
            <a:avLst/>
          </a:prstGeom>
          <a:solidFill>
            <a:srgbClr val="FFCC99"/>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296" name="WordArt 8"/>
          <p:cNvSpPr>
            <a:spLocks noChangeArrowheads="1" noChangeShapeType="1" noTextEdit="1"/>
          </p:cNvSpPr>
          <p:nvPr/>
        </p:nvSpPr>
        <p:spPr bwMode="auto">
          <a:xfrm>
            <a:off x="4114800" y="1371600"/>
            <a:ext cx="685800" cy="8286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ATAC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SITE</a:t>
            </a:r>
          </a:p>
        </p:txBody>
      </p:sp>
      <p:sp>
        <p:nvSpPr>
          <p:cNvPr id="12297" name="WordArt 9"/>
          <p:cNvSpPr>
            <a:spLocks noChangeArrowheads="1" noChangeShapeType="1" noTextEdit="1"/>
          </p:cNvSpPr>
          <p:nvPr/>
        </p:nvSpPr>
        <p:spPr bwMode="auto">
          <a:xfrm>
            <a:off x="7543800" y="3581400"/>
            <a:ext cx="914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Coml/Org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Repair</a:t>
            </a:r>
          </a:p>
        </p:txBody>
      </p:sp>
      <p:sp>
        <p:nvSpPr>
          <p:cNvPr id="660490" name="Text Box 10"/>
          <p:cNvSpPr txBox="1">
            <a:spLocks noChangeArrowheads="1"/>
          </p:cNvSpPr>
          <p:nvPr/>
        </p:nvSpPr>
        <p:spPr bwMode="auto">
          <a:xfrm>
            <a:off x="212570" y="3276600"/>
            <a:ext cx="601447" cy="369332"/>
          </a:xfrm>
          <a:prstGeom prst="rect">
            <a:avLst/>
          </a:prstGeom>
          <a:noFill/>
          <a:ln w="127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C0504D"/>
                </a:solidFill>
                <a:effectLst/>
                <a:uLnTx/>
                <a:uFillTx/>
                <a:latin typeface="Arial" charset="0"/>
                <a:ea typeface="+mn-ea"/>
                <a:cs typeface="+mn-cs"/>
              </a:rPr>
              <a:t>1.  BCM</a:t>
            </a:r>
            <a:endParaRPr kumimoji="0" lang="en-US" sz="900" b="0" i="0" u="none" strike="noStrike" kern="1200" cap="none" spc="0" normalizeH="0" baseline="0" noProof="0" dirty="0">
              <a:ln>
                <a:noFill/>
              </a:ln>
              <a:solidFill>
                <a:srgbClr val="C0504D"/>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C0504D"/>
                </a:solidFill>
                <a:effectLst/>
                <a:uLnTx/>
                <a:uFillTx/>
                <a:latin typeface="Arial" charset="0"/>
                <a:ea typeface="+mn-ea"/>
                <a:cs typeface="+mn-cs"/>
              </a:rPr>
              <a:t>Action</a:t>
            </a:r>
            <a:endParaRPr kumimoji="0" lang="en-US" sz="800" b="0" i="0" u="none" strike="noStrike" kern="1200" cap="none" spc="0" normalizeH="0" baseline="0" noProof="0" dirty="0">
              <a:ln>
                <a:noFill/>
              </a:ln>
              <a:solidFill>
                <a:srgbClr val="C0504D"/>
              </a:solidFill>
              <a:effectLst/>
              <a:uLnTx/>
              <a:uFillTx/>
              <a:latin typeface="Arial" charset="0"/>
              <a:ea typeface="+mn-ea"/>
              <a:cs typeface="+mn-cs"/>
            </a:endParaRPr>
          </a:p>
        </p:txBody>
      </p:sp>
      <p:sp>
        <p:nvSpPr>
          <p:cNvPr id="12299" name="WordArt 11"/>
          <p:cNvSpPr>
            <a:spLocks noChangeArrowheads="1" noChangeShapeType="1" noTextEdit="1"/>
          </p:cNvSpPr>
          <p:nvPr/>
        </p:nvSpPr>
        <p:spPr bwMode="auto">
          <a:xfrm>
            <a:off x="4038600" y="5486400"/>
            <a:ext cx="857250"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Stock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Point</a:t>
            </a:r>
          </a:p>
        </p:txBody>
      </p:sp>
      <p:grpSp>
        <p:nvGrpSpPr>
          <p:cNvPr id="2" name="Group 17"/>
          <p:cNvGrpSpPr>
            <a:grpSpLocks/>
          </p:cNvGrpSpPr>
          <p:nvPr/>
        </p:nvGrpSpPr>
        <p:grpSpPr bwMode="auto">
          <a:xfrm>
            <a:off x="3886200" y="2819400"/>
            <a:ext cx="1143000" cy="1219200"/>
            <a:chOff x="2448" y="2256"/>
            <a:chExt cx="720" cy="768"/>
          </a:xfrm>
        </p:grpSpPr>
        <p:sp>
          <p:nvSpPr>
            <p:cNvPr id="12366" name="Oval 18"/>
            <p:cNvSpPr>
              <a:spLocks noChangeArrowheads="1"/>
            </p:cNvSpPr>
            <p:nvPr/>
          </p:nvSpPr>
          <p:spPr bwMode="auto">
            <a:xfrm>
              <a:off x="2448" y="2256"/>
              <a:ext cx="720" cy="768"/>
            </a:xfrm>
            <a:prstGeom prst="ellipse">
              <a:avLst/>
            </a:prstGeom>
            <a:solidFill>
              <a:srgbClr val="3366FF"/>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67" name="WordArt 19"/>
            <p:cNvSpPr>
              <a:spLocks noChangeArrowheads="1" noChangeShapeType="1" noTextEdit="1"/>
            </p:cNvSpPr>
            <p:nvPr/>
          </p:nvSpPr>
          <p:spPr bwMode="auto">
            <a:xfrm>
              <a:off x="2544" y="2496"/>
              <a:ext cx="528" cy="288"/>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10" dirty="0" smtClean="0">
                  <a:ln w="9525">
                    <a:solidFill>
                      <a:srgbClr val="000000"/>
                    </a:solidFill>
                    <a:round/>
                    <a:headEnd/>
                    <a:tailEnd/>
                  </a:ln>
                  <a:solidFill>
                    <a:srgbClr val="FFFFFF"/>
                  </a:solidFill>
                  <a:effectLst>
                    <a:outerShdw dist="35921" dir="2700000" algn="ctr" rotWithShape="0">
                      <a:srgbClr val="808080"/>
                    </a:outerShdw>
                  </a:effectLst>
                  <a:latin typeface="Arial Black"/>
                </a:rPr>
                <a:t>ERP</a:t>
              </a:r>
              <a:endParaRPr kumimoji="0" lang="en-US" sz="1600" b="0" i="0"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endParaRPr>
            </a:p>
          </p:txBody>
        </p:sp>
      </p:grpSp>
      <p:grpSp>
        <p:nvGrpSpPr>
          <p:cNvPr id="3" name="Group 97"/>
          <p:cNvGrpSpPr>
            <a:grpSpLocks/>
          </p:cNvGrpSpPr>
          <p:nvPr/>
        </p:nvGrpSpPr>
        <p:grpSpPr bwMode="auto">
          <a:xfrm>
            <a:off x="5105400" y="2895602"/>
            <a:ext cx="2439987" cy="761998"/>
            <a:chOff x="5105403" y="3200400"/>
            <a:chExt cx="2439984" cy="761534"/>
          </a:xfrm>
        </p:grpSpPr>
        <p:sp>
          <p:nvSpPr>
            <p:cNvPr id="12361" name="WordArt 21"/>
            <p:cNvSpPr>
              <a:spLocks noChangeArrowheads="1" noChangeShapeType="1" noTextEdit="1"/>
            </p:cNvSpPr>
            <p:nvPr/>
          </p:nvSpPr>
          <p:spPr bwMode="auto">
            <a:xfrm>
              <a:off x="7010400" y="3200400"/>
              <a:ext cx="534987" cy="249237"/>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CCFFCC"/>
                  </a:solidFill>
                  <a:effectLst>
                    <a:outerShdw dist="35921" dir="2700000" algn="ctr" rotWithShape="0">
                      <a:srgbClr val="808080"/>
                    </a:outerShdw>
                  </a:effectLst>
                  <a:uLnTx/>
                  <a:uFillTx/>
                  <a:latin typeface="Arial Black"/>
                  <a:ea typeface="+mn-ea"/>
                  <a:cs typeface="+mn-cs"/>
                </a:rPr>
                <a:t>D6K</a:t>
              </a:r>
            </a:p>
          </p:txBody>
        </p:sp>
        <p:sp>
          <p:nvSpPr>
            <p:cNvPr id="12362" name="Rectangle 22"/>
            <p:cNvSpPr>
              <a:spLocks noChangeArrowheads="1"/>
            </p:cNvSpPr>
            <p:nvPr/>
          </p:nvSpPr>
          <p:spPr bwMode="auto">
            <a:xfrm>
              <a:off x="5943602" y="3746621"/>
              <a:ext cx="1523998" cy="215313"/>
            </a:xfrm>
            <a:prstGeom prst="rect">
              <a:avLst/>
            </a:prstGeom>
            <a:noFill/>
            <a:ln w="12700" algn="ctr">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smtClean="0">
                  <a:ln>
                    <a:noFill/>
                  </a:ln>
                  <a:solidFill>
                    <a:prstClr val="black"/>
                  </a:solidFill>
                  <a:effectLst/>
                  <a:uLnTx/>
                  <a:uFillTx/>
                  <a:latin typeface="Arial" charset="0"/>
                  <a:ea typeface="+mn-ea"/>
                  <a:cs typeface="+mn-cs"/>
                </a:rPr>
                <a:t>8.  D6K/MvT 101 </a:t>
              </a:r>
              <a:r>
                <a:rPr kumimoji="0" lang="en-US" sz="800" b="0" i="0" u="sng" strike="noStrike" kern="1200" cap="none" spc="0" normalizeH="0" baseline="0" noProof="0" dirty="0">
                  <a:ln>
                    <a:noFill/>
                  </a:ln>
                  <a:solidFill>
                    <a:prstClr val="black"/>
                  </a:solidFill>
                  <a:effectLst/>
                  <a:uLnTx/>
                  <a:uFillTx/>
                  <a:latin typeface="Arial" charset="0"/>
                  <a:ea typeface="+mn-ea"/>
                  <a:cs typeface="+mn-cs"/>
                </a:rPr>
                <a:t>Closes SIT</a:t>
              </a:r>
            </a:p>
          </p:txBody>
        </p:sp>
        <p:sp>
          <p:nvSpPr>
            <p:cNvPr id="12363" name="AutoShape 23"/>
            <p:cNvSpPr>
              <a:spLocks noChangeArrowheads="1"/>
            </p:cNvSpPr>
            <p:nvPr/>
          </p:nvSpPr>
          <p:spPr bwMode="auto">
            <a:xfrm rot="10651012">
              <a:off x="5105403" y="3429162"/>
              <a:ext cx="1831100" cy="450416"/>
            </a:xfrm>
            <a:prstGeom prst="rightArrow">
              <a:avLst>
                <a:gd name="adj1" fmla="val 56259"/>
                <a:gd name="adj2" fmla="val 68716"/>
              </a:avLst>
            </a:prstGeom>
            <a:solidFill>
              <a:srgbClr val="CCFFCC"/>
            </a:solidFill>
            <a:ln w="127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64" name="WordArt 21"/>
            <p:cNvSpPr>
              <a:spLocks noChangeArrowheads="1" noChangeShapeType="1" noTextEdit="1"/>
            </p:cNvSpPr>
            <p:nvPr/>
          </p:nvSpPr>
          <p:spPr bwMode="auto">
            <a:xfrm>
              <a:off x="7010400" y="3505200"/>
              <a:ext cx="534987" cy="249237"/>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CCFFCC"/>
                  </a:solidFill>
                  <a:effectLst>
                    <a:outerShdw dist="35921" dir="2700000" algn="ctr" rotWithShape="0">
                      <a:srgbClr val="808080"/>
                    </a:outerShdw>
                  </a:effectLst>
                  <a:uLnTx/>
                  <a:uFillTx/>
                  <a:latin typeface="Arial Black"/>
                  <a:ea typeface="+mn-ea"/>
                  <a:cs typeface="+mn-cs"/>
                </a:rPr>
                <a:t>101</a:t>
              </a:r>
            </a:p>
          </p:txBody>
        </p:sp>
        <p:sp>
          <p:nvSpPr>
            <p:cNvPr id="12365" name="WordArt 24"/>
            <p:cNvSpPr>
              <a:spLocks noChangeArrowheads="1" noChangeShapeType="1" noTextEdit="1"/>
            </p:cNvSpPr>
            <p:nvPr/>
          </p:nvSpPr>
          <p:spPr bwMode="auto">
            <a:xfrm rot="-148988">
              <a:off x="5870448" y="3592986"/>
              <a:ext cx="538162" cy="152400"/>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TIR</a:t>
              </a:r>
            </a:p>
          </p:txBody>
        </p:sp>
      </p:grpSp>
      <p:grpSp>
        <p:nvGrpSpPr>
          <p:cNvPr id="4" name="Group 49"/>
          <p:cNvGrpSpPr>
            <a:grpSpLocks/>
          </p:cNvGrpSpPr>
          <p:nvPr/>
        </p:nvGrpSpPr>
        <p:grpSpPr bwMode="auto">
          <a:xfrm>
            <a:off x="1524000" y="3581400"/>
            <a:ext cx="2438400" cy="582613"/>
            <a:chOff x="960" y="2448"/>
            <a:chExt cx="1536" cy="367"/>
          </a:xfrm>
        </p:grpSpPr>
        <p:sp>
          <p:nvSpPr>
            <p:cNvPr id="12359" name="Line 50"/>
            <p:cNvSpPr>
              <a:spLocks noChangeShapeType="1"/>
            </p:cNvSpPr>
            <p:nvPr/>
          </p:nvSpPr>
          <p:spPr bwMode="auto">
            <a:xfrm flipV="1">
              <a:off x="960" y="2448"/>
              <a:ext cx="1488" cy="336"/>
            </a:xfrm>
            <a:prstGeom prst="line">
              <a:avLst/>
            </a:prstGeom>
            <a:noFill/>
            <a:ln w="25400">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60" name="Rectangle 51"/>
            <p:cNvSpPr>
              <a:spLocks noChangeArrowheads="1"/>
            </p:cNvSpPr>
            <p:nvPr/>
          </p:nvSpPr>
          <p:spPr bwMode="auto">
            <a:xfrm rot="20839135">
              <a:off x="1062" y="2602"/>
              <a:ext cx="1434" cy="213"/>
            </a:xfrm>
            <a:prstGeom prst="rect">
              <a:avLst/>
            </a:prstGeom>
            <a:noFill/>
            <a:ln w="12700"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charset="0"/>
                  <a:ea typeface="+mn-ea"/>
                  <a:cs typeface="+mn-cs"/>
                </a:rPr>
                <a:t>2.  A0</a:t>
              </a:r>
              <a:r>
                <a:rPr kumimoji="0" lang="en-US" sz="800" b="0" i="0" u="none" strike="noStrike" kern="1200" cap="none" spc="0" normalizeH="0" baseline="0" noProof="0" dirty="0">
                  <a:ln>
                    <a:noFill/>
                  </a:ln>
                  <a:solidFill>
                    <a:prstClr val="black"/>
                  </a:solidFill>
                  <a:effectLst/>
                  <a:uLnTx/>
                  <a:uFillTx/>
                  <a:latin typeface="Arial" charset="0"/>
                  <a:ea typeface="+mn-ea"/>
                  <a:cs typeface="+mn-cs"/>
                </a:rPr>
                <a:t>_ Requisition is passed </a:t>
              </a:r>
              <a:r>
                <a:rPr kumimoji="0" lang="en-US" sz="800" b="0" i="0" u="none" strike="noStrike" kern="1200" cap="none" spc="0" normalizeH="0" baseline="0" noProof="0" dirty="0" smtClean="0">
                  <a:ln>
                    <a:noFill/>
                  </a:ln>
                  <a:solidFill>
                    <a:prstClr val="black"/>
                  </a:solidFill>
                  <a:effectLst/>
                  <a:uLnTx/>
                  <a:uFillTx/>
                  <a:latin typeface="Arial" charset="0"/>
                  <a:ea typeface="+mn-ea"/>
                  <a:cs typeface="+mn-cs"/>
                </a:rPr>
                <a:t>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charset="0"/>
                  <a:ea typeface="+mn-ea"/>
                  <a:cs typeface="+mn-cs"/>
                </a:rPr>
                <a:t>NAVSUP WSS (Opens </a:t>
              </a:r>
              <a:r>
                <a:rPr kumimoji="0" lang="en-US" sz="800" b="0" i="0" u="none" strike="noStrike" kern="1200" cap="none" spc="0" normalizeH="0" baseline="0" noProof="0" dirty="0">
                  <a:ln>
                    <a:noFill/>
                  </a:ln>
                  <a:solidFill>
                    <a:prstClr val="black"/>
                  </a:solidFill>
                  <a:effectLst/>
                  <a:uLnTx/>
                  <a:uFillTx/>
                  <a:latin typeface="Arial" charset="0"/>
                  <a:ea typeface="+mn-ea"/>
                  <a:cs typeface="+mn-cs"/>
                </a:rPr>
                <a:t>Carcass Tracking)</a:t>
              </a:r>
            </a:p>
          </p:txBody>
        </p:sp>
      </p:grpSp>
      <p:grpSp>
        <p:nvGrpSpPr>
          <p:cNvPr id="5" name="Group 52"/>
          <p:cNvGrpSpPr>
            <a:grpSpLocks/>
          </p:cNvGrpSpPr>
          <p:nvPr/>
        </p:nvGrpSpPr>
        <p:grpSpPr bwMode="auto">
          <a:xfrm>
            <a:off x="4348163" y="3976625"/>
            <a:ext cx="376237" cy="1359063"/>
            <a:chOff x="2646" y="2704"/>
            <a:chExt cx="237" cy="912"/>
          </a:xfrm>
        </p:grpSpPr>
        <p:sp>
          <p:nvSpPr>
            <p:cNvPr id="12357" name="Line 53"/>
            <p:cNvSpPr>
              <a:spLocks noChangeShapeType="1"/>
            </p:cNvSpPr>
            <p:nvPr/>
          </p:nvSpPr>
          <p:spPr bwMode="auto">
            <a:xfrm>
              <a:off x="2784" y="2736"/>
              <a:ext cx="99" cy="777"/>
            </a:xfrm>
            <a:prstGeom prst="line">
              <a:avLst/>
            </a:prstGeom>
            <a:noFill/>
            <a:ln w="25400">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58" name="Rectangle 54"/>
            <p:cNvSpPr>
              <a:spLocks noChangeArrowheads="1"/>
            </p:cNvSpPr>
            <p:nvPr/>
          </p:nvSpPr>
          <p:spPr bwMode="auto">
            <a:xfrm rot="5005762">
              <a:off x="2296" y="3054"/>
              <a:ext cx="912" cy="212"/>
            </a:xfrm>
            <a:prstGeom prst="rect">
              <a:avLst/>
            </a:prstGeom>
            <a:noFill/>
            <a:ln w="12700"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charset="0"/>
                  <a:ea typeface="+mn-ea"/>
                  <a:cs typeface="+mn-cs"/>
                </a:rPr>
                <a:t>3.  Requisition </a:t>
              </a:r>
              <a:r>
                <a:rPr kumimoji="0" lang="en-US" sz="800" b="0" i="0" u="none" strike="noStrike" kern="1200" cap="none" spc="0" normalizeH="0" baseline="0" noProof="0" dirty="0">
                  <a:ln>
                    <a:noFill/>
                  </a:ln>
                  <a:solidFill>
                    <a:prstClr val="black"/>
                  </a:solidFill>
                  <a:effectLst/>
                  <a:uLnTx/>
                  <a:uFillTx/>
                  <a:latin typeface="Arial" charset="0"/>
                  <a:ea typeface="+mn-ea"/>
                  <a:cs typeface="+mn-cs"/>
                </a:rPr>
                <a:t>is passed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to Stock Point</a:t>
              </a:r>
            </a:p>
          </p:txBody>
        </p:sp>
      </p:grpSp>
      <p:sp>
        <p:nvSpPr>
          <p:cNvPr id="660535" name="Text Box 55"/>
          <p:cNvSpPr txBox="1">
            <a:spLocks noChangeArrowheads="1"/>
          </p:cNvSpPr>
          <p:nvPr/>
        </p:nvSpPr>
        <p:spPr bwMode="auto">
          <a:xfrm>
            <a:off x="2819400" y="6019800"/>
            <a:ext cx="1300356" cy="369332"/>
          </a:xfrm>
          <a:prstGeom prst="rect">
            <a:avLst/>
          </a:prstGeom>
          <a:noFill/>
          <a:ln w="12700">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C0504D"/>
                </a:solidFill>
                <a:effectLst/>
                <a:uLnTx/>
                <a:uFillTx/>
                <a:latin typeface="Arial" charset="0"/>
                <a:ea typeface="+mn-ea"/>
                <a:cs typeface="+mn-cs"/>
              </a:rPr>
              <a:t>4.  Material </a:t>
            </a:r>
            <a:r>
              <a:rPr kumimoji="0" lang="en-US" sz="900" b="0" i="0" u="none" strike="noStrike" kern="1200" cap="none" spc="0" normalizeH="0" baseline="0" noProof="0" dirty="0">
                <a:ln>
                  <a:noFill/>
                </a:ln>
                <a:solidFill>
                  <a:srgbClr val="C0504D"/>
                </a:solidFill>
                <a:effectLst/>
                <a:uLnTx/>
                <a:uFillTx/>
                <a:latin typeface="Arial" charset="0"/>
                <a:ea typeface="+mn-ea"/>
                <a:cs typeface="+mn-cs"/>
              </a:rPr>
              <a:t>is picked,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C0504D"/>
                </a:solidFill>
                <a:effectLst/>
                <a:uLnTx/>
                <a:uFillTx/>
                <a:latin typeface="Arial" charset="0"/>
                <a:ea typeface="+mn-ea"/>
                <a:cs typeface="+mn-cs"/>
              </a:rPr>
              <a:t>packed, and staged</a:t>
            </a:r>
            <a:endParaRPr kumimoji="0" lang="en-US" sz="800" b="0" i="0" u="none" strike="noStrike" kern="1200" cap="none" spc="0" normalizeH="0" baseline="0" noProof="0" dirty="0">
              <a:ln>
                <a:noFill/>
              </a:ln>
              <a:solidFill>
                <a:srgbClr val="C0504D"/>
              </a:solidFill>
              <a:effectLst/>
              <a:uLnTx/>
              <a:uFillTx/>
              <a:latin typeface="Arial" charset="0"/>
              <a:ea typeface="+mn-ea"/>
              <a:cs typeface="+mn-cs"/>
            </a:endParaRPr>
          </a:p>
        </p:txBody>
      </p:sp>
      <p:grpSp>
        <p:nvGrpSpPr>
          <p:cNvPr id="6" name="Group 56"/>
          <p:cNvGrpSpPr>
            <a:grpSpLocks/>
          </p:cNvGrpSpPr>
          <p:nvPr/>
        </p:nvGrpSpPr>
        <p:grpSpPr bwMode="auto">
          <a:xfrm>
            <a:off x="5205416" y="1406525"/>
            <a:ext cx="3213102" cy="1133475"/>
            <a:chOff x="3171" y="1030"/>
            <a:chExt cx="2024" cy="714"/>
          </a:xfrm>
        </p:grpSpPr>
        <p:sp>
          <p:nvSpPr>
            <p:cNvPr id="12355" name="Text Box 57"/>
            <p:cNvSpPr txBox="1">
              <a:spLocks noChangeArrowheads="1"/>
            </p:cNvSpPr>
            <p:nvPr/>
          </p:nvSpPr>
          <p:spPr bwMode="auto">
            <a:xfrm rot="1766657">
              <a:off x="3963" y="1494"/>
              <a:ext cx="1232" cy="250"/>
            </a:xfrm>
            <a:prstGeom prst="rect">
              <a:avLst/>
            </a:prstGeom>
            <a:noFill/>
            <a:ln w="12700">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C0504D"/>
                  </a:solidFill>
                  <a:effectLst/>
                  <a:uLnTx/>
                  <a:uFillTx/>
                  <a:latin typeface="Arial" charset="0"/>
                  <a:ea typeface="+mn-ea"/>
                  <a:cs typeface="+mn-cs"/>
                </a:rPr>
                <a:t>7b.  Material </a:t>
              </a:r>
              <a:r>
                <a:rPr kumimoji="0" lang="en-US" sz="1000" b="0" i="0" u="none" strike="noStrike" kern="1200" cap="none" spc="0" normalizeH="0" baseline="0" noProof="0" dirty="0">
                  <a:ln>
                    <a:noFill/>
                  </a:ln>
                  <a:solidFill>
                    <a:srgbClr val="C0504D"/>
                  </a:solidFill>
                  <a:effectLst/>
                  <a:uLnTx/>
                  <a:uFillTx/>
                  <a:latin typeface="Arial" charset="0"/>
                  <a:ea typeface="+mn-ea"/>
                  <a:cs typeface="+mn-cs"/>
                </a:rPr>
                <a:t>is physically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C0504D"/>
                  </a:solidFill>
                  <a:effectLst/>
                  <a:uLnTx/>
                  <a:uFillTx/>
                  <a:latin typeface="Arial" charset="0"/>
                  <a:ea typeface="+mn-ea"/>
                  <a:cs typeface="+mn-cs"/>
                </a:rPr>
                <a:t>shipped </a:t>
              </a:r>
              <a:r>
                <a:rPr lang="en-US" sz="1000" dirty="0" smtClean="0">
                  <a:solidFill>
                    <a:srgbClr val="C0504D"/>
                  </a:solidFill>
                  <a:latin typeface="Arial" charset="0"/>
                </a:rPr>
                <a:t>for</a:t>
              </a:r>
              <a:r>
                <a:rPr kumimoji="0" lang="en-US" sz="1000" b="0" i="0" u="none" strike="noStrike" kern="1200" cap="none" spc="0" normalizeH="0" baseline="0" noProof="0" dirty="0" smtClean="0">
                  <a:ln>
                    <a:noFill/>
                  </a:ln>
                  <a:solidFill>
                    <a:srgbClr val="C0504D"/>
                  </a:solidFill>
                  <a:effectLst/>
                  <a:uLnTx/>
                  <a:uFillTx/>
                  <a:latin typeface="Arial" charset="0"/>
                  <a:ea typeface="+mn-ea"/>
                  <a:cs typeface="+mn-cs"/>
                </a:rPr>
                <a:t> </a:t>
              </a:r>
              <a:r>
                <a:rPr kumimoji="0" lang="en-US" sz="1000" b="0" i="0" u="none" strike="noStrike" kern="1200" cap="none" spc="0" normalizeH="0" baseline="0" noProof="0" dirty="0">
                  <a:ln>
                    <a:noFill/>
                  </a:ln>
                  <a:solidFill>
                    <a:srgbClr val="C0504D"/>
                  </a:solidFill>
                  <a:effectLst/>
                  <a:uLnTx/>
                  <a:uFillTx/>
                  <a:latin typeface="Arial" charset="0"/>
                  <a:ea typeface="+mn-ea"/>
                  <a:cs typeface="+mn-cs"/>
                </a:rPr>
                <a:t>repair</a:t>
              </a:r>
            </a:p>
          </p:txBody>
        </p:sp>
        <p:sp>
          <p:nvSpPr>
            <p:cNvPr id="12356" name="Text Box 58"/>
            <p:cNvSpPr txBox="1">
              <a:spLocks noChangeArrowheads="1"/>
            </p:cNvSpPr>
            <p:nvPr/>
          </p:nvSpPr>
          <p:spPr bwMode="auto">
            <a:xfrm>
              <a:off x="3171" y="1030"/>
              <a:ext cx="1605" cy="252"/>
            </a:xfrm>
            <a:prstGeom prst="rect">
              <a:avLst/>
            </a:prstGeom>
            <a:noFill/>
            <a:ln w="127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C0504D"/>
                  </a:solidFill>
                  <a:effectLst/>
                  <a:uLnTx/>
                  <a:uFillTx/>
                  <a:latin typeface="Arial" charset="0"/>
                  <a:ea typeface="+mn-ea"/>
                  <a:cs typeface="+mn-cs"/>
                </a:rPr>
                <a:t>7a.  ATAC </a:t>
              </a:r>
              <a:r>
                <a:rPr kumimoji="0" lang="en-US" sz="1000" b="0" i="0" u="none" strike="noStrike" kern="1200" cap="none" spc="0" normalizeH="0" baseline="0" noProof="0" dirty="0">
                  <a:ln>
                    <a:noFill/>
                  </a:ln>
                  <a:solidFill>
                    <a:srgbClr val="C0504D"/>
                  </a:solidFill>
                  <a:effectLst/>
                  <a:uLnTx/>
                  <a:uFillTx/>
                  <a:latin typeface="Arial" charset="0"/>
                  <a:ea typeface="+mn-ea"/>
                  <a:cs typeface="+mn-cs"/>
                </a:rPr>
                <a:t>delivers material to repair site,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C0504D"/>
                  </a:solidFill>
                  <a:effectLst/>
                  <a:uLnTx/>
                  <a:uFillTx/>
                  <a:latin typeface="Arial" charset="0"/>
                  <a:ea typeface="+mn-ea"/>
                  <a:cs typeface="+mn-cs"/>
                </a:rPr>
                <a:t>and posts POD in eRMS</a:t>
              </a:r>
            </a:p>
          </p:txBody>
        </p:sp>
      </p:grpSp>
      <p:sp>
        <p:nvSpPr>
          <p:cNvPr id="660539" name="Text Box 59"/>
          <p:cNvSpPr txBox="1">
            <a:spLocks noChangeArrowheads="1"/>
          </p:cNvSpPr>
          <p:nvPr/>
        </p:nvSpPr>
        <p:spPr bwMode="auto">
          <a:xfrm>
            <a:off x="7696200" y="2785646"/>
            <a:ext cx="1524000" cy="338554"/>
          </a:xfrm>
          <a:prstGeom prst="rect">
            <a:avLst/>
          </a:prstGeom>
          <a:noFill/>
          <a:ln w="12700">
            <a:noFill/>
            <a:miter lim="800000"/>
            <a:headEnd/>
            <a:tailEnd/>
          </a:ln>
        </p:spPr>
        <p:txBody>
          <a:bodyPr wrap="square">
            <a:spAutoFit/>
          </a:bodyPr>
          <a:lstStyle/>
          <a:p>
            <a:pPr marL="228600" marR="0" lvl="0" indent="-228600" algn="ctr" defTabSz="914400" rtl="0" eaLnBrk="1" fontAlgn="base" latinLnBrk="0" hangingPunct="1">
              <a:lnSpc>
                <a:spcPct val="100000"/>
              </a:lnSpc>
              <a:spcBef>
                <a:spcPct val="0"/>
              </a:spcBef>
              <a:spcAft>
                <a:spcPct val="0"/>
              </a:spcAft>
              <a:buClrTx/>
              <a:buSzTx/>
              <a:buFontTx/>
              <a:buAutoNum type="arabicPeriod" startAt="9"/>
              <a:tabLst/>
              <a:defRPr/>
            </a:pPr>
            <a:r>
              <a:rPr kumimoji="0" lang="en-US" sz="800" b="0" i="0" u="none" strike="noStrike" kern="1200" cap="none" spc="0" normalizeH="0" baseline="0" noProof="0" dirty="0" smtClean="0">
                <a:ln>
                  <a:noFill/>
                </a:ln>
                <a:solidFill>
                  <a:srgbClr val="C0504D"/>
                </a:solidFill>
                <a:effectLst/>
                <a:uLnTx/>
                <a:uFillTx/>
                <a:latin typeface="Arial" charset="0"/>
                <a:ea typeface="+mn-ea"/>
                <a:cs typeface="+mn-cs"/>
              </a:rPr>
              <a:t>Material </a:t>
            </a:r>
            <a:r>
              <a:rPr kumimoji="0" lang="en-US" sz="800" b="0" i="0" u="none" strike="noStrike" kern="1200" cap="none" spc="0" normalizeH="0" baseline="0" noProof="0" dirty="0">
                <a:ln>
                  <a:noFill/>
                </a:ln>
                <a:solidFill>
                  <a:srgbClr val="C0504D"/>
                </a:solidFill>
                <a:effectLst/>
                <a:uLnTx/>
                <a:uFillTx/>
                <a:latin typeface="Arial" charset="0"/>
                <a:ea typeface="+mn-ea"/>
                <a:cs typeface="+mn-cs"/>
              </a:rPr>
              <a:t>is inducted </a:t>
            </a:r>
            <a:r>
              <a:rPr kumimoji="0" lang="en-US" sz="800" b="0" i="0" u="none" strike="noStrike" kern="1200" cap="none" spc="0" normalizeH="0" baseline="0" noProof="0" dirty="0" smtClean="0">
                <a:ln>
                  <a:noFill/>
                </a:ln>
                <a:solidFill>
                  <a:srgbClr val="C0504D"/>
                </a:solidFill>
                <a:effectLst/>
                <a:uLnTx/>
                <a:uFillTx/>
                <a:latin typeface="Arial" charset="0"/>
                <a:ea typeface="+mn-ea"/>
                <a:cs typeface="+mn-cs"/>
              </a:rPr>
              <a:t>– </a:t>
            </a:r>
          </a:p>
          <a:p>
            <a:pPr marL="228600" marR="0" lvl="0" indent="-22860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C0504D"/>
                </a:solidFill>
                <a:effectLst/>
                <a:uLnTx/>
                <a:uFillTx/>
                <a:latin typeface="Arial" charset="0"/>
                <a:ea typeface="+mn-ea"/>
                <a:cs typeface="+mn-cs"/>
              </a:rPr>
              <a:t>CC </a:t>
            </a:r>
            <a:r>
              <a:rPr kumimoji="0" lang="en-US" sz="800" b="0" i="0" u="none" strike="noStrike" kern="1200" cap="none" spc="0" normalizeH="0" baseline="0" noProof="0" dirty="0">
                <a:ln>
                  <a:noFill/>
                </a:ln>
                <a:solidFill>
                  <a:srgbClr val="C0504D"/>
                </a:solidFill>
                <a:effectLst/>
                <a:uLnTx/>
                <a:uFillTx/>
                <a:latin typeface="Arial" charset="0"/>
                <a:ea typeface="+mn-ea"/>
                <a:cs typeface="+mn-cs"/>
              </a:rPr>
              <a:t>changed to “M” with </a:t>
            </a:r>
            <a:r>
              <a:rPr kumimoji="0" lang="en-US" sz="800" b="0" i="0" u="none" strike="noStrike" kern="1200" cap="none" spc="0" normalizeH="0" baseline="0" noProof="0" dirty="0" smtClean="0">
                <a:ln>
                  <a:noFill/>
                </a:ln>
                <a:solidFill>
                  <a:srgbClr val="C0504D"/>
                </a:solidFill>
                <a:effectLst/>
                <a:uLnTx/>
                <a:uFillTx/>
                <a:latin typeface="Arial" charset="0"/>
                <a:ea typeface="+mn-ea"/>
                <a:cs typeface="+mn-cs"/>
              </a:rPr>
              <a:t>DAC</a:t>
            </a:r>
            <a:endParaRPr kumimoji="0" lang="en-US" sz="800" b="0" i="0" u="none" strike="noStrike" kern="1200" cap="none" spc="0" normalizeH="0" baseline="0" noProof="0" dirty="0">
              <a:ln>
                <a:noFill/>
              </a:ln>
              <a:solidFill>
                <a:srgbClr val="C0504D"/>
              </a:solidFill>
              <a:effectLst/>
              <a:uLnTx/>
              <a:uFillTx/>
              <a:latin typeface="Arial" charset="0"/>
              <a:ea typeface="+mn-ea"/>
              <a:cs typeface="+mn-cs"/>
            </a:endParaRPr>
          </a:p>
        </p:txBody>
      </p:sp>
      <p:sp>
        <p:nvSpPr>
          <p:cNvPr id="660540" name="Text Box 60"/>
          <p:cNvSpPr txBox="1">
            <a:spLocks noChangeArrowheads="1"/>
          </p:cNvSpPr>
          <p:nvPr/>
        </p:nvSpPr>
        <p:spPr bwMode="auto">
          <a:xfrm>
            <a:off x="7620000" y="4538246"/>
            <a:ext cx="1524000" cy="338554"/>
          </a:xfrm>
          <a:prstGeom prst="rect">
            <a:avLst/>
          </a:prstGeom>
          <a:noFill/>
          <a:ln w="12700">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C0504D"/>
                </a:solidFill>
                <a:effectLst/>
                <a:uLnTx/>
                <a:uFillTx/>
                <a:latin typeface="Arial" charset="0"/>
                <a:ea typeface="+mn-ea"/>
                <a:cs typeface="+mn-cs"/>
              </a:rPr>
              <a:t>10.  Material </a:t>
            </a:r>
            <a:r>
              <a:rPr kumimoji="0" lang="en-US" sz="800" b="0" i="0" u="none" strike="noStrike" kern="1200" cap="none" spc="0" normalizeH="0" baseline="0" noProof="0" dirty="0">
                <a:ln>
                  <a:noFill/>
                </a:ln>
                <a:solidFill>
                  <a:srgbClr val="C0504D"/>
                </a:solidFill>
                <a:effectLst/>
                <a:uLnTx/>
                <a:uFillTx/>
                <a:latin typeface="Arial" charset="0"/>
                <a:ea typeface="+mn-ea"/>
                <a:cs typeface="+mn-cs"/>
              </a:rPr>
              <a:t>is completed - CC changed to “A” with </a:t>
            </a:r>
            <a:r>
              <a:rPr kumimoji="0" lang="en-US" sz="800" b="0" i="0" u="none" strike="noStrike" kern="1200" cap="none" spc="0" normalizeH="0" baseline="0" noProof="0" dirty="0" smtClean="0">
                <a:ln>
                  <a:noFill/>
                </a:ln>
                <a:solidFill>
                  <a:srgbClr val="C0504D"/>
                </a:solidFill>
                <a:effectLst/>
                <a:uLnTx/>
                <a:uFillTx/>
                <a:latin typeface="Arial" charset="0"/>
                <a:ea typeface="+mn-ea"/>
                <a:cs typeface="+mn-cs"/>
              </a:rPr>
              <a:t>DAC</a:t>
            </a:r>
            <a:endParaRPr kumimoji="0" lang="en-US" sz="800" b="0" i="0" u="none" strike="noStrike" kern="1200" cap="none" spc="0" normalizeH="0" baseline="0" noProof="0" dirty="0">
              <a:ln>
                <a:noFill/>
              </a:ln>
              <a:solidFill>
                <a:srgbClr val="C0504D"/>
              </a:solidFill>
              <a:effectLst/>
              <a:uLnTx/>
              <a:uFillTx/>
              <a:latin typeface="Arial" charset="0"/>
              <a:ea typeface="+mn-ea"/>
              <a:cs typeface="+mn-cs"/>
            </a:endParaRPr>
          </a:p>
        </p:txBody>
      </p:sp>
      <p:grpSp>
        <p:nvGrpSpPr>
          <p:cNvPr id="7" name="Group 68"/>
          <p:cNvGrpSpPr>
            <a:grpSpLocks/>
          </p:cNvGrpSpPr>
          <p:nvPr/>
        </p:nvGrpSpPr>
        <p:grpSpPr bwMode="auto">
          <a:xfrm>
            <a:off x="5943600" y="4800600"/>
            <a:ext cx="1295400" cy="381000"/>
            <a:chOff x="1968" y="2160"/>
            <a:chExt cx="816" cy="240"/>
          </a:xfrm>
        </p:grpSpPr>
        <p:sp>
          <p:nvSpPr>
            <p:cNvPr id="12351" name="WordArt 69"/>
            <p:cNvSpPr>
              <a:spLocks noChangeArrowheads="1" noChangeShapeType="1" noTextEdit="1"/>
            </p:cNvSpPr>
            <p:nvPr/>
          </p:nvSpPr>
          <p:spPr bwMode="auto">
            <a:xfrm>
              <a:off x="2208" y="2160"/>
              <a:ext cx="576" cy="240"/>
            </a:xfrm>
            <a:prstGeom prst="rect">
              <a:avLst/>
            </a:prstGeom>
          </p:spPr>
          <p:txBody>
            <a:bodyPr wrap="none" fromWordArt="1">
              <a:prstTxWarp prst="textPlain">
                <a:avLst>
                  <a:gd name="adj" fmla="val 42361"/>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FF0000"/>
                  </a:solidFill>
                  <a:effectLst>
                    <a:outerShdw dist="35921" dir="2700000" algn="ctr" rotWithShape="0">
                      <a:srgbClr val="808080">
                        <a:alpha val="79999"/>
                      </a:srgbClr>
                    </a:outerShdw>
                  </a:effectLst>
                  <a:uLnTx/>
                  <a:uFillTx/>
                  <a:latin typeface="Arial Black"/>
                  <a:ea typeface="+mn-ea"/>
                  <a:cs typeface="+mn-cs"/>
                </a:rPr>
                <a:t>SIT</a:t>
              </a:r>
            </a:p>
          </p:txBody>
        </p:sp>
        <p:sp>
          <p:nvSpPr>
            <p:cNvPr id="12352" name="Line 70"/>
            <p:cNvSpPr>
              <a:spLocks noChangeShapeType="1"/>
            </p:cNvSpPr>
            <p:nvPr/>
          </p:nvSpPr>
          <p:spPr bwMode="auto">
            <a:xfrm>
              <a:off x="1968" y="2160"/>
              <a:ext cx="336" cy="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53" name="Line 71"/>
            <p:cNvSpPr>
              <a:spLocks noChangeShapeType="1"/>
            </p:cNvSpPr>
            <p:nvPr/>
          </p:nvSpPr>
          <p:spPr bwMode="auto">
            <a:xfrm>
              <a:off x="2064" y="2208"/>
              <a:ext cx="192" cy="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54" name="Line 72"/>
            <p:cNvSpPr>
              <a:spLocks noChangeShapeType="1"/>
            </p:cNvSpPr>
            <p:nvPr/>
          </p:nvSpPr>
          <p:spPr bwMode="auto">
            <a:xfrm>
              <a:off x="2160" y="2256"/>
              <a:ext cx="96" cy="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grpSp>
      <p:grpSp>
        <p:nvGrpSpPr>
          <p:cNvPr id="8" name="Group 100"/>
          <p:cNvGrpSpPr>
            <a:grpSpLocks/>
          </p:cNvGrpSpPr>
          <p:nvPr/>
        </p:nvGrpSpPr>
        <p:grpSpPr bwMode="auto">
          <a:xfrm>
            <a:off x="5620047" y="5452727"/>
            <a:ext cx="3019754" cy="790871"/>
            <a:chOff x="5620047" y="5757527"/>
            <a:chExt cx="3019755" cy="790871"/>
          </a:xfrm>
        </p:grpSpPr>
        <p:sp>
          <p:nvSpPr>
            <p:cNvPr id="12349" name="Text Box 74"/>
            <p:cNvSpPr txBox="1">
              <a:spLocks noChangeArrowheads="1"/>
            </p:cNvSpPr>
            <p:nvPr/>
          </p:nvSpPr>
          <p:spPr bwMode="auto">
            <a:xfrm rot="19925544">
              <a:off x="5620047" y="5757527"/>
              <a:ext cx="2137521" cy="396875"/>
            </a:xfrm>
            <a:prstGeom prst="rect">
              <a:avLst/>
            </a:prstGeom>
            <a:noFill/>
            <a:ln w="12700">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C0504D"/>
                  </a:solidFill>
                  <a:effectLst/>
                  <a:uLnTx/>
                  <a:uFillTx/>
                  <a:latin typeface="Arial" charset="0"/>
                  <a:ea typeface="+mn-ea"/>
                  <a:cs typeface="+mn-cs"/>
                </a:rPr>
                <a:t>12b.  Material </a:t>
              </a:r>
              <a:r>
                <a:rPr kumimoji="0" lang="en-US" sz="1000" b="0" i="0" u="none" strike="noStrike" kern="1200" cap="none" spc="0" normalizeH="0" baseline="0" noProof="0" dirty="0">
                  <a:ln>
                    <a:noFill/>
                  </a:ln>
                  <a:solidFill>
                    <a:srgbClr val="C0504D"/>
                  </a:solidFill>
                  <a:effectLst/>
                  <a:uLnTx/>
                  <a:uFillTx/>
                  <a:latin typeface="Arial" charset="0"/>
                  <a:ea typeface="+mn-ea"/>
                  <a:cs typeface="+mn-cs"/>
                </a:rPr>
                <a:t>is physically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C0504D"/>
                  </a:solidFill>
                  <a:effectLst/>
                  <a:uLnTx/>
                  <a:uFillTx/>
                  <a:latin typeface="Arial" charset="0"/>
                  <a:ea typeface="+mn-ea"/>
                  <a:cs typeface="+mn-cs"/>
                </a:rPr>
                <a:t>shipped to stock point</a:t>
              </a:r>
            </a:p>
          </p:txBody>
        </p:sp>
        <p:sp>
          <p:nvSpPr>
            <p:cNvPr id="12350" name="Rectangle 80"/>
            <p:cNvSpPr>
              <a:spLocks noChangeArrowheads="1"/>
            </p:cNvSpPr>
            <p:nvPr/>
          </p:nvSpPr>
          <p:spPr bwMode="auto">
            <a:xfrm>
              <a:off x="6767172" y="5994400"/>
              <a:ext cx="1872630" cy="553998"/>
            </a:xfrm>
            <a:prstGeom prst="rect">
              <a:avLst/>
            </a:prstGeom>
            <a:noFill/>
            <a:ln w="12700"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C0504D"/>
                  </a:solidFill>
                  <a:effectLst/>
                  <a:uLnTx/>
                  <a:uFillTx/>
                  <a:latin typeface="Arial" charset="0"/>
                  <a:ea typeface="+mn-ea"/>
                  <a:cs typeface="+mn-cs"/>
                </a:rPr>
                <a:t>12a.  ATAC </a:t>
              </a:r>
              <a:r>
                <a:rPr kumimoji="0" lang="en-US" sz="1000" b="0" i="0" u="none" strike="noStrike" kern="1200" cap="none" spc="0" normalizeH="0" baseline="0" noProof="0" dirty="0">
                  <a:ln>
                    <a:noFill/>
                  </a:ln>
                  <a:solidFill>
                    <a:srgbClr val="C0504D"/>
                  </a:solidFill>
                  <a:effectLst/>
                  <a:uLnTx/>
                  <a:uFillTx/>
                  <a:latin typeface="Arial" charset="0"/>
                  <a:ea typeface="+mn-ea"/>
                  <a:cs typeface="+mn-cs"/>
                </a:rPr>
                <a:t>picks up material,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C0504D"/>
                  </a:solidFill>
                  <a:effectLst/>
                  <a:uLnTx/>
                  <a:uFillTx/>
                  <a:latin typeface="Arial" charset="0"/>
                  <a:ea typeface="+mn-ea"/>
                  <a:cs typeface="+mn-cs"/>
                </a:rPr>
                <a:t>delivers to Stock Point,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C0504D"/>
                  </a:solidFill>
                  <a:effectLst/>
                  <a:uLnTx/>
                  <a:uFillTx/>
                  <a:latin typeface="Arial" charset="0"/>
                  <a:ea typeface="+mn-ea"/>
                  <a:cs typeface="+mn-cs"/>
                </a:rPr>
                <a:t>and posts POD in eRMS</a:t>
              </a:r>
            </a:p>
          </p:txBody>
        </p:sp>
      </p:grpSp>
      <p:grpSp>
        <p:nvGrpSpPr>
          <p:cNvPr id="9" name="Group 12"/>
          <p:cNvGrpSpPr>
            <a:grpSpLocks/>
          </p:cNvGrpSpPr>
          <p:nvPr/>
        </p:nvGrpSpPr>
        <p:grpSpPr bwMode="auto">
          <a:xfrm>
            <a:off x="2743200" y="2438400"/>
            <a:ext cx="1295400" cy="381000"/>
            <a:chOff x="1968" y="2160"/>
            <a:chExt cx="816" cy="240"/>
          </a:xfrm>
        </p:grpSpPr>
        <p:sp>
          <p:nvSpPr>
            <p:cNvPr id="12345" name="WordArt 13"/>
            <p:cNvSpPr>
              <a:spLocks noChangeArrowheads="1" noChangeShapeType="1" noTextEdit="1"/>
            </p:cNvSpPr>
            <p:nvPr/>
          </p:nvSpPr>
          <p:spPr bwMode="auto">
            <a:xfrm>
              <a:off x="2208" y="2160"/>
              <a:ext cx="576" cy="240"/>
            </a:xfrm>
            <a:prstGeom prst="rect">
              <a:avLst/>
            </a:prstGeom>
          </p:spPr>
          <p:txBody>
            <a:bodyPr wrap="none" fromWordArt="1">
              <a:prstTxWarp prst="textPlain">
                <a:avLst>
                  <a:gd name="adj" fmla="val 42361"/>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FF0000"/>
                  </a:solidFill>
                  <a:effectLst>
                    <a:outerShdw dist="35921" dir="2700000" algn="ctr" rotWithShape="0">
                      <a:srgbClr val="808080">
                        <a:alpha val="79999"/>
                      </a:srgbClr>
                    </a:outerShdw>
                  </a:effectLst>
                  <a:uLnTx/>
                  <a:uFillTx/>
                  <a:latin typeface="Arial Black"/>
                  <a:ea typeface="+mn-ea"/>
                  <a:cs typeface="+mn-cs"/>
                </a:rPr>
                <a:t>SIT</a:t>
              </a:r>
            </a:p>
          </p:txBody>
        </p:sp>
        <p:sp>
          <p:nvSpPr>
            <p:cNvPr id="12346" name="Line 14"/>
            <p:cNvSpPr>
              <a:spLocks noChangeShapeType="1"/>
            </p:cNvSpPr>
            <p:nvPr/>
          </p:nvSpPr>
          <p:spPr bwMode="auto">
            <a:xfrm>
              <a:off x="1968" y="2160"/>
              <a:ext cx="336" cy="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47" name="Line 15"/>
            <p:cNvSpPr>
              <a:spLocks noChangeShapeType="1"/>
            </p:cNvSpPr>
            <p:nvPr/>
          </p:nvSpPr>
          <p:spPr bwMode="auto">
            <a:xfrm>
              <a:off x="2064" y="2208"/>
              <a:ext cx="192" cy="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48" name="Line 16"/>
            <p:cNvSpPr>
              <a:spLocks noChangeShapeType="1"/>
            </p:cNvSpPr>
            <p:nvPr/>
          </p:nvSpPr>
          <p:spPr bwMode="auto">
            <a:xfrm>
              <a:off x="2160" y="2256"/>
              <a:ext cx="96" cy="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grpSp>
      <p:grpSp>
        <p:nvGrpSpPr>
          <p:cNvPr id="10" name="Group 94"/>
          <p:cNvGrpSpPr>
            <a:grpSpLocks/>
          </p:cNvGrpSpPr>
          <p:nvPr/>
        </p:nvGrpSpPr>
        <p:grpSpPr bwMode="auto">
          <a:xfrm>
            <a:off x="1378774" y="1772991"/>
            <a:ext cx="2431226" cy="2032080"/>
            <a:chOff x="1454974" y="2116058"/>
            <a:chExt cx="2431226" cy="2032080"/>
          </a:xfrm>
        </p:grpSpPr>
        <p:sp>
          <p:nvSpPr>
            <p:cNvPr id="12335" name="Text Box 37"/>
            <p:cNvSpPr txBox="1">
              <a:spLocks noChangeArrowheads="1"/>
            </p:cNvSpPr>
            <p:nvPr/>
          </p:nvSpPr>
          <p:spPr bwMode="auto">
            <a:xfrm rot="19875166">
              <a:off x="1454974" y="2116058"/>
              <a:ext cx="1522618" cy="400110"/>
            </a:xfrm>
            <a:prstGeom prst="rect">
              <a:avLst/>
            </a:prstGeom>
            <a:noFill/>
            <a:ln w="12700">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C0504D"/>
                  </a:solidFill>
                  <a:effectLst/>
                  <a:uLnTx/>
                  <a:uFillTx/>
                  <a:latin typeface="Arial" charset="0"/>
                  <a:ea typeface="+mn-ea"/>
                  <a:cs typeface="+mn-cs"/>
                </a:rPr>
                <a:t>6.  Material </a:t>
              </a:r>
              <a:r>
                <a:rPr kumimoji="0" lang="en-US" sz="1000" b="0" i="0" u="none" strike="noStrike" kern="1200" cap="none" spc="0" normalizeH="0" baseline="0" noProof="0" dirty="0">
                  <a:ln>
                    <a:noFill/>
                  </a:ln>
                  <a:solidFill>
                    <a:srgbClr val="C0504D"/>
                  </a:solidFill>
                  <a:effectLst/>
                  <a:uLnTx/>
                  <a:uFillTx/>
                  <a:latin typeface="Arial" charset="0"/>
                  <a:ea typeface="+mn-ea"/>
                  <a:cs typeface="+mn-cs"/>
                </a:rPr>
                <a:t>is physically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C0504D"/>
                  </a:solidFill>
                  <a:effectLst/>
                  <a:uLnTx/>
                  <a:uFillTx/>
                  <a:latin typeface="Arial" charset="0"/>
                  <a:ea typeface="+mn-ea"/>
                  <a:cs typeface="+mn-cs"/>
                </a:rPr>
                <a:t>shipped to ATAC</a:t>
              </a:r>
            </a:p>
          </p:txBody>
        </p:sp>
        <p:sp>
          <p:nvSpPr>
            <p:cNvPr id="12336" name="Rectangle 35"/>
            <p:cNvSpPr>
              <a:spLocks noChangeArrowheads="1"/>
            </p:cNvSpPr>
            <p:nvPr/>
          </p:nvSpPr>
          <p:spPr bwMode="auto">
            <a:xfrm>
              <a:off x="1752600" y="3810000"/>
              <a:ext cx="1371600" cy="338138"/>
            </a:xfrm>
            <a:prstGeom prst="rect">
              <a:avLst/>
            </a:prstGeom>
            <a:noFill/>
            <a:ln w="12700" algn="ctr">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smtClean="0">
                  <a:ln>
                    <a:noFill/>
                  </a:ln>
                  <a:solidFill>
                    <a:prstClr val="black"/>
                  </a:solidFill>
                  <a:effectLst/>
                  <a:uLnTx/>
                  <a:uFillTx/>
                  <a:latin typeface="Arial" charset="0"/>
                  <a:ea typeface="+mn-ea"/>
                  <a:cs typeface="+mn-cs"/>
                </a:rPr>
                <a:t>D6A/MvT 653 </a:t>
              </a:r>
              <a:r>
                <a:rPr kumimoji="0" lang="en-US" sz="800" b="0" i="0" u="sng" strike="noStrike" kern="1200" cap="none" spc="0" normalizeH="0" baseline="0" noProof="0" dirty="0">
                  <a:ln>
                    <a:noFill/>
                  </a:ln>
                  <a:solidFill>
                    <a:prstClr val="black"/>
                  </a:solidFill>
                  <a:effectLst/>
                  <a:uLnTx/>
                  <a:uFillTx/>
                  <a:latin typeface="Arial" charset="0"/>
                  <a:ea typeface="+mn-ea"/>
                  <a:cs typeface="+mn-cs"/>
                </a:rPr>
                <a:t>Closes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smtClean="0">
                  <a:ln>
                    <a:noFill/>
                  </a:ln>
                  <a:solidFill>
                    <a:prstClr val="black"/>
                  </a:solidFill>
                  <a:effectLst/>
                  <a:uLnTx/>
                  <a:uFillTx/>
                  <a:latin typeface="Arial" charset="0"/>
                  <a:ea typeface="+mn-ea"/>
                  <a:cs typeface="+mn-cs"/>
                </a:rPr>
                <a:t>D7K/MvT 641 </a:t>
              </a:r>
              <a:r>
                <a:rPr kumimoji="0" lang="en-US" sz="800" b="0" i="0" u="sng" strike="noStrike" kern="1200" cap="none" spc="0" normalizeH="0" baseline="0" noProof="0" dirty="0">
                  <a:ln>
                    <a:noFill/>
                  </a:ln>
                  <a:solidFill>
                    <a:prstClr val="black"/>
                  </a:solidFill>
                  <a:effectLst/>
                  <a:uLnTx/>
                  <a:uFillTx/>
                  <a:latin typeface="Arial" charset="0"/>
                  <a:ea typeface="+mn-ea"/>
                  <a:cs typeface="+mn-cs"/>
                </a:rPr>
                <a:t>Opens SIT</a:t>
              </a:r>
            </a:p>
          </p:txBody>
        </p:sp>
        <p:sp>
          <p:nvSpPr>
            <p:cNvPr id="12337" name="Text Box 36"/>
            <p:cNvSpPr txBox="1">
              <a:spLocks noChangeArrowheads="1"/>
            </p:cNvSpPr>
            <p:nvPr/>
          </p:nvSpPr>
          <p:spPr bwMode="auto">
            <a:xfrm>
              <a:off x="1676400" y="3048000"/>
              <a:ext cx="1524000" cy="215444"/>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smtClean="0">
                  <a:ln>
                    <a:noFill/>
                  </a:ln>
                  <a:solidFill>
                    <a:prstClr val="black"/>
                  </a:solidFill>
                  <a:effectLst/>
                  <a:uLnTx/>
                  <a:uFillTx/>
                  <a:latin typeface="Arial" charset="0"/>
                  <a:ea typeface="+mn-ea"/>
                  <a:cs typeface="+mn-cs"/>
                </a:rPr>
                <a:t>6.  POS </a:t>
              </a:r>
              <a:r>
                <a:rPr kumimoji="0" lang="en-US" sz="800" b="0" i="0" u="sng" strike="noStrike" kern="1200" cap="none" spc="0" normalizeH="0" baseline="0" noProof="0" dirty="0">
                  <a:ln>
                    <a:noFill/>
                  </a:ln>
                  <a:solidFill>
                    <a:prstClr val="black"/>
                  </a:solidFill>
                  <a:effectLst/>
                  <a:uLnTx/>
                  <a:uFillTx/>
                  <a:latin typeface="Arial" charset="0"/>
                  <a:ea typeface="+mn-ea"/>
                  <a:cs typeface="+mn-cs"/>
                </a:rPr>
                <a:t>+ POCT releases:</a:t>
              </a:r>
            </a:p>
          </p:txBody>
        </p:sp>
        <p:grpSp>
          <p:nvGrpSpPr>
            <p:cNvPr id="11" name="Group 38"/>
            <p:cNvGrpSpPr>
              <a:grpSpLocks/>
            </p:cNvGrpSpPr>
            <p:nvPr/>
          </p:nvGrpSpPr>
          <p:grpSpPr bwMode="auto">
            <a:xfrm rot="215609">
              <a:off x="2971800" y="3276600"/>
              <a:ext cx="914400" cy="457200"/>
              <a:chOff x="1872" y="2352"/>
              <a:chExt cx="528" cy="288"/>
            </a:xfrm>
          </p:grpSpPr>
          <p:sp>
            <p:nvSpPr>
              <p:cNvPr id="12343" name="AutoShape 39"/>
              <p:cNvSpPr>
                <a:spLocks noChangeArrowheads="1"/>
              </p:cNvSpPr>
              <p:nvPr/>
            </p:nvSpPr>
            <p:spPr bwMode="auto">
              <a:xfrm>
                <a:off x="1872" y="2352"/>
                <a:ext cx="528" cy="288"/>
              </a:xfrm>
              <a:prstGeom prst="rightArrow">
                <a:avLst>
                  <a:gd name="adj1" fmla="val 50000"/>
                  <a:gd name="adj2" fmla="val 45833"/>
                </a:avLst>
              </a:prstGeom>
              <a:solidFill>
                <a:srgbClr val="CCFFCC"/>
              </a:solidFill>
              <a:ln w="127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44" name="WordArt 40"/>
              <p:cNvSpPr>
                <a:spLocks noChangeArrowheads="1" noChangeShapeType="1" noTextEdit="1"/>
              </p:cNvSpPr>
              <p:nvPr/>
            </p:nvSpPr>
            <p:spPr bwMode="auto">
              <a:xfrm>
                <a:off x="1920" y="2448"/>
                <a:ext cx="288" cy="96"/>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TIRs</a:t>
                </a:r>
              </a:p>
            </p:txBody>
          </p:sp>
        </p:grpSp>
        <p:sp>
          <p:nvSpPr>
            <p:cNvPr id="12339" name="WordArt 41"/>
            <p:cNvSpPr>
              <a:spLocks noChangeArrowheads="1" noChangeShapeType="1" noTextEdit="1"/>
            </p:cNvSpPr>
            <p:nvPr/>
          </p:nvSpPr>
          <p:spPr bwMode="auto">
            <a:xfrm>
              <a:off x="1905000" y="3276600"/>
              <a:ext cx="457200" cy="228600"/>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99CCFF"/>
                  </a:solidFill>
                  <a:effectLst>
                    <a:outerShdw dist="35921" dir="2700000" algn="ctr" rotWithShape="0">
                      <a:srgbClr val="808080"/>
                    </a:outerShdw>
                  </a:effectLst>
                  <a:uLnTx/>
                  <a:uFillTx/>
                  <a:latin typeface="Arial Black"/>
                  <a:ea typeface="+mn-ea"/>
                  <a:cs typeface="+mn-cs"/>
                </a:rPr>
                <a:t>D6A</a:t>
              </a:r>
            </a:p>
          </p:txBody>
        </p:sp>
        <p:sp>
          <p:nvSpPr>
            <p:cNvPr id="12340" name="WordArt 42"/>
            <p:cNvSpPr>
              <a:spLocks noChangeArrowheads="1" noChangeShapeType="1" noTextEdit="1"/>
            </p:cNvSpPr>
            <p:nvPr/>
          </p:nvSpPr>
          <p:spPr bwMode="auto">
            <a:xfrm>
              <a:off x="2438400" y="3276600"/>
              <a:ext cx="457200" cy="228600"/>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CCFFCC"/>
                  </a:solidFill>
                  <a:effectLst>
                    <a:outerShdw dist="35921" dir="2700000" algn="ctr" rotWithShape="0">
                      <a:srgbClr val="808080"/>
                    </a:outerShdw>
                  </a:effectLst>
                  <a:uLnTx/>
                  <a:uFillTx/>
                  <a:latin typeface="Arial Black"/>
                  <a:ea typeface="+mn-ea"/>
                  <a:cs typeface="+mn-cs"/>
                </a:rPr>
                <a:t>D7K</a:t>
              </a:r>
            </a:p>
          </p:txBody>
        </p:sp>
        <p:sp>
          <p:nvSpPr>
            <p:cNvPr id="12341" name="WordArt 41"/>
            <p:cNvSpPr>
              <a:spLocks noChangeArrowheads="1" noChangeShapeType="1" noTextEdit="1"/>
            </p:cNvSpPr>
            <p:nvPr/>
          </p:nvSpPr>
          <p:spPr bwMode="auto">
            <a:xfrm>
              <a:off x="1905000" y="3581400"/>
              <a:ext cx="457200" cy="228600"/>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99CCFF"/>
                  </a:solidFill>
                  <a:effectLst>
                    <a:outerShdw dist="35921" dir="2700000" algn="ctr" rotWithShape="0">
                      <a:srgbClr val="808080"/>
                    </a:outerShdw>
                  </a:effectLst>
                  <a:uLnTx/>
                  <a:uFillTx/>
                  <a:latin typeface="Arial Black"/>
                  <a:ea typeface="+mn-ea"/>
                  <a:cs typeface="+mn-cs"/>
                </a:rPr>
                <a:t>653</a:t>
              </a:r>
            </a:p>
          </p:txBody>
        </p:sp>
        <p:sp>
          <p:nvSpPr>
            <p:cNvPr id="12342" name="WordArt 42"/>
            <p:cNvSpPr>
              <a:spLocks noChangeArrowheads="1" noChangeShapeType="1" noTextEdit="1"/>
            </p:cNvSpPr>
            <p:nvPr/>
          </p:nvSpPr>
          <p:spPr bwMode="auto">
            <a:xfrm>
              <a:off x="2438400" y="3581400"/>
              <a:ext cx="457200" cy="228600"/>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CCFFCC"/>
                  </a:solidFill>
                  <a:effectLst>
                    <a:outerShdw dist="35921" dir="2700000" algn="ctr" rotWithShape="0">
                      <a:srgbClr val="808080"/>
                    </a:outerShdw>
                  </a:effectLst>
                  <a:uLnTx/>
                  <a:uFillTx/>
                  <a:latin typeface="Arial Black"/>
                  <a:ea typeface="+mn-ea"/>
                  <a:cs typeface="+mn-cs"/>
                </a:rPr>
                <a:t>641</a:t>
              </a:r>
            </a:p>
          </p:txBody>
        </p:sp>
      </p:grpSp>
      <p:grpSp>
        <p:nvGrpSpPr>
          <p:cNvPr id="12" name="Group 99"/>
          <p:cNvGrpSpPr>
            <a:grpSpLocks/>
          </p:cNvGrpSpPr>
          <p:nvPr/>
        </p:nvGrpSpPr>
        <p:grpSpPr bwMode="auto">
          <a:xfrm>
            <a:off x="4899025" y="3805237"/>
            <a:ext cx="4168776" cy="1528764"/>
            <a:chOff x="4899397" y="4110426"/>
            <a:chExt cx="4168411" cy="1528412"/>
          </a:xfrm>
        </p:grpSpPr>
        <p:sp>
          <p:nvSpPr>
            <p:cNvPr id="12329" name="AutoShape 77"/>
            <p:cNvSpPr>
              <a:spLocks noChangeArrowheads="1"/>
            </p:cNvSpPr>
            <p:nvPr/>
          </p:nvSpPr>
          <p:spPr bwMode="auto">
            <a:xfrm rot="-9616038">
              <a:off x="4899397" y="4110426"/>
              <a:ext cx="1859111" cy="457200"/>
            </a:xfrm>
            <a:prstGeom prst="rightArrow">
              <a:avLst>
                <a:gd name="adj1" fmla="val 56259"/>
                <a:gd name="adj2" fmla="val 75509"/>
              </a:avLst>
            </a:prstGeom>
            <a:solidFill>
              <a:srgbClr val="CCFFFF"/>
            </a:solidFill>
            <a:ln w="127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30" name="WordArt 78"/>
            <p:cNvSpPr>
              <a:spLocks noChangeArrowheads="1" noChangeShapeType="1" noTextEdit="1"/>
            </p:cNvSpPr>
            <p:nvPr/>
          </p:nvSpPr>
          <p:spPr bwMode="auto">
            <a:xfrm rot="1183962">
              <a:off x="5647141" y="4286488"/>
              <a:ext cx="592138" cy="152400"/>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TIR</a:t>
              </a:r>
            </a:p>
          </p:txBody>
        </p:sp>
        <p:sp>
          <p:nvSpPr>
            <p:cNvPr id="12331" name="Rectangle 76"/>
            <p:cNvSpPr>
              <a:spLocks noChangeArrowheads="1"/>
            </p:cNvSpPr>
            <p:nvPr/>
          </p:nvSpPr>
          <p:spPr bwMode="auto">
            <a:xfrm>
              <a:off x="6019800" y="4876800"/>
              <a:ext cx="1676400" cy="215444"/>
            </a:xfrm>
            <a:prstGeom prst="rect">
              <a:avLst/>
            </a:prstGeom>
            <a:noFill/>
            <a:ln w="12700" algn="ctr">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smtClean="0">
                  <a:ln>
                    <a:noFill/>
                  </a:ln>
                  <a:solidFill>
                    <a:prstClr val="black"/>
                  </a:solidFill>
                  <a:effectLst/>
                  <a:uLnTx/>
                  <a:uFillTx/>
                  <a:latin typeface="Arial" charset="0"/>
                  <a:ea typeface="+mn-ea"/>
                  <a:cs typeface="+mn-cs"/>
                </a:rPr>
                <a:t>11.  D7K/MvT 641 </a:t>
              </a:r>
              <a:r>
                <a:rPr kumimoji="0" lang="en-US" sz="800" b="0" i="0" u="sng" strike="noStrike" kern="1200" cap="none" spc="0" normalizeH="0" baseline="0" noProof="0" dirty="0">
                  <a:ln>
                    <a:noFill/>
                  </a:ln>
                  <a:solidFill>
                    <a:prstClr val="black"/>
                  </a:solidFill>
                  <a:effectLst/>
                  <a:uLnTx/>
                  <a:uFillTx/>
                  <a:latin typeface="Arial" charset="0"/>
                  <a:ea typeface="+mn-ea"/>
                  <a:cs typeface="+mn-cs"/>
                </a:rPr>
                <a:t>Opens SIT</a:t>
              </a:r>
            </a:p>
          </p:txBody>
        </p:sp>
        <p:sp>
          <p:nvSpPr>
            <p:cNvPr id="12332" name="Text Box 79"/>
            <p:cNvSpPr txBox="1">
              <a:spLocks noChangeArrowheads="1"/>
            </p:cNvSpPr>
            <p:nvPr/>
          </p:nvSpPr>
          <p:spPr bwMode="auto">
            <a:xfrm>
              <a:off x="7315360" y="5300362"/>
              <a:ext cx="1752448" cy="338476"/>
            </a:xfrm>
            <a:prstGeom prst="rect">
              <a:avLst/>
            </a:prstGeom>
            <a:noFill/>
            <a:ln w="12700">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C0504D"/>
                  </a:solidFill>
                  <a:effectLst/>
                  <a:uLnTx/>
                  <a:uFillTx/>
                  <a:latin typeface="Arial" charset="0"/>
                  <a:ea typeface="+mn-ea"/>
                  <a:cs typeface="+mn-cs"/>
                </a:rPr>
                <a:t>11.  Material </a:t>
              </a:r>
              <a:r>
                <a:rPr kumimoji="0" lang="en-US" sz="800" b="0" i="0" u="none" strike="noStrike" kern="1200" cap="none" spc="0" normalizeH="0" baseline="0" noProof="0" dirty="0">
                  <a:ln>
                    <a:noFill/>
                  </a:ln>
                  <a:solidFill>
                    <a:srgbClr val="C0504D"/>
                  </a:solidFill>
                  <a:effectLst/>
                  <a:uLnTx/>
                  <a:uFillTx/>
                  <a:latin typeface="Arial" charset="0"/>
                  <a:ea typeface="+mn-ea"/>
                  <a:cs typeface="+mn-cs"/>
                </a:rPr>
                <a:t>is shipped in CAV, creating D7K TIR and opening SIT</a:t>
              </a:r>
            </a:p>
          </p:txBody>
        </p:sp>
        <p:sp>
          <p:nvSpPr>
            <p:cNvPr id="12333" name="WordArt 21"/>
            <p:cNvSpPr>
              <a:spLocks noChangeArrowheads="1" noChangeShapeType="1" noTextEdit="1"/>
            </p:cNvSpPr>
            <p:nvPr/>
          </p:nvSpPr>
          <p:spPr bwMode="auto">
            <a:xfrm>
              <a:off x="6781800" y="4343400"/>
              <a:ext cx="534987" cy="249237"/>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CCFFFF"/>
                  </a:solidFill>
                  <a:effectLst>
                    <a:outerShdw dist="35921" dir="2700000" algn="ctr" rotWithShape="0">
                      <a:srgbClr val="808080"/>
                    </a:outerShdw>
                  </a:effectLst>
                  <a:uLnTx/>
                  <a:uFillTx/>
                  <a:latin typeface="Arial Black"/>
                  <a:ea typeface="+mn-ea"/>
                  <a:cs typeface="+mn-cs"/>
                </a:rPr>
                <a:t>D7K</a:t>
              </a:r>
            </a:p>
          </p:txBody>
        </p:sp>
        <p:sp>
          <p:nvSpPr>
            <p:cNvPr id="12334" name="WordArt 21"/>
            <p:cNvSpPr>
              <a:spLocks noChangeArrowheads="1" noChangeShapeType="1" noTextEdit="1"/>
            </p:cNvSpPr>
            <p:nvPr/>
          </p:nvSpPr>
          <p:spPr bwMode="auto">
            <a:xfrm>
              <a:off x="6781800" y="4648200"/>
              <a:ext cx="534987" cy="249237"/>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CCFFFF"/>
                  </a:solidFill>
                  <a:effectLst>
                    <a:outerShdw dist="35921" dir="2700000" algn="ctr" rotWithShape="0">
                      <a:srgbClr val="808080"/>
                    </a:outerShdw>
                  </a:effectLst>
                  <a:uLnTx/>
                  <a:uFillTx/>
                  <a:latin typeface="Arial Black"/>
                  <a:ea typeface="+mn-ea"/>
                  <a:cs typeface="+mn-cs"/>
                </a:rPr>
                <a:t>641</a:t>
              </a:r>
            </a:p>
          </p:txBody>
        </p:sp>
      </p:grpSp>
      <p:grpSp>
        <p:nvGrpSpPr>
          <p:cNvPr id="13" name="Group 101"/>
          <p:cNvGrpSpPr>
            <a:grpSpLocks/>
          </p:cNvGrpSpPr>
          <p:nvPr/>
        </p:nvGrpSpPr>
        <p:grpSpPr bwMode="auto">
          <a:xfrm>
            <a:off x="4733073" y="3934276"/>
            <a:ext cx="1820127" cy="2454942"/>
            <a:chOff x="4733052" y="4238493"/>
            <a:chExt cx="1820151" cy="2455527"/>
          </a:xfrm>
        </p:grpSpPr>
        <p:sp>
          <p:nvSpPr>
            <p:cNvPr id="12323" name="Rectangle 63"/>
            <p:cNvSpPr>
              <a:spLocks noChangeArrowheads="1"/>
            </p:cNvSpPr>
            <p:nvPr/>
          </p:nvSpPr>
          <p:spPr bwMode="auto">
            <a:xfrm>
              <a:off x="4876782" y="5714768"/>
              <a:ext cx="1676421" cy="215495"/>
            </a:xfrm>
            <a:prstGeom prst="rect">
              <a:avLst/>
            </a:prstGeom>
            <a:noFill/>
            <a:ln w="12700" algn="ctr">
              <a:noFill/>
              <a:miter lim="800000"/>
              <a:headEnd/>
              <a:tailEnd/>
            </a:ln>
          </p:spPr>
          <p:txBody>
            <a:bodyPr wrap="square">
              <a:spAutoFit/>
            </a:bodyPr>
            <a:lstStyle/>
            <a:p>
              <a:pPr marL="228600" marR="0" lvl="0" indent="-228600" algn="ctr" defTabSz="914400" rtl="0" eaLnBrk="1" fontAlgn="base" latinLnBrk="0" hangingPunct="1">
                <a:lnSpc>
                  <a:spcPct val="100000"/>
                </a:lnSpc>
                <a:spcBef>
                  <a:spcPct val="0"/>
                </a:spcBef>
                <a:spcAft>
                  <a:spcPct val="0"/>
                </a:spcAft>
                <a:buClrTx/>
                <a:buSzTx/>
                <a:buFontTx/>
                <a:buAutoNum type="arabicPeriod" startAt="13"/>
                <a:tabLst/>
                <a:defRPr/>
              </a:pPr>
              <a:r>
                <a:rPr kumimoji="0" lang="en-US" sz="800" b="0" i="0" u="sng" strike="noStrike" kern="1200" cap="none" spc="0" normalizeH="0" baseline="0" noProof="0" dirty="0" smtClean="0">
                  <a:ln>
                    <a:noFill/>
                  </a:ln>
                  <a:solidFill>
                    <a:prstClr val="black"/>
                  </a:solidFill>
                  <a:effectLst/>
                  <a:uLnTx/>
                  <a:uFillTx/>
                  <a:latin typeface="Arial" charset="0"/>
                  <a:ea typeface="+mn-ea"/>
                  <a:cs typeface="+mn-cs"/>
                </a:rPr>
                <a:t>D6K/MvT 101 Closes </a:t>
              </a:r>
              <a:r>
                <a:rPr kumimoji="0" lang="en-US" sz="800" b="0" i="0" u="sng" strike="noStrike" kern="1200" cap="none" spc="0" normalizeH="0" baseline="0" noProof="0" dirty="0">
                  <a:ln>
                    <a:noFill/>
                  </a:ln>
                  <a:solidFill>
                    <a:prstClr val="black"/>
                  </a:solidFill>
                  <a:effectLst/>
                  <a:uLnTx/>
                  <a:uFillTx/>
                  <a:latin typeface="Arial" charset="0"/>
                  <a:ea typeface="+mn-ea"/>
                  <a:cs typeface="+mn-cs"/>
                </a:rPr>
                <a:t>SIT</a:t>
              </a:r>
            </a:p>
          </p:txBody>
        </p:sp>
        <p:sp>
          <p:nvSpPr>
            <p:cNvPr id="12324" name="AutoShape 65"/>
            <p:cNvSpPr>
              <a:spLocks noChangeArrowheads="1"/>
            </p:cNvSpPr>
            <p:nvPr/>
          </p:nvSpPr>
          <p:spPr bwMode="auto">
            <a:xfrm rot="15038699">
              <a:off x="4475884" y="4495661"/>
              <a:ext cx="965409" cy="451073"/>
            </a:xfrm>
            <a:prstGeom prst="rightArrow">
              <a:avLst>
                <a:gd name="adj1" fmla="val 56259"/>
                <a:gd name="adj2" fmla="val 75508"/>
              </a:avLst>
            </a:prstGeom>
            <a:solidFill>
              <a:srgbClr val="CCFFFF"/>
            </a:solidFill>
            <a:ln w="127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25" name="WordArt 66"/>
            <p:cNvSpPr>
              <a:spLocks noChangeArrowheads="1" noChangeShapeType="1" noTextEdit="1"/>
            </p:cNvSpPr>
            <p:nvPr/>
          </p:nvSpPr>
          <p:spPr bwMode="auto">
            <a:xfrm rot="4108151">
              <a:off x="4835217" y="4763400"/>
              <a:ext cx="349899" cy="148696"/>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TIR</a:t>
              </a:r>
            </a:p>
          </p:txBody>
        </p:sp>
        <p:sp>
          <p:nvSpPr>
            <p:cNvPr id="12326" name="Text Box 67"/>
            <p:cNvSpPr txBox="1">
              <a:spLocks noChangeArrowheads="1"/>
            </p:cNvSpPr>
            <p:nvPr/>
          </p:nvSpPr>
          <p:spPr bwMode="auto">
            <a:xfrm>
              <a:off x="4876800" y="6324600"/>
              <a:ext cx="819466" cy="369420"/>
            </a:xfrm>
            <a:prstGeom prst="rect">
              <a:avLst/>
            </a:prstGeom>
            <a:noFill/>
            <a:ln w="127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C0504D"/>
                  </a:solidFill>
                  <a:effectLst/>
                  <a:uLnTx/>
                  <a:uFillTx/>
                  <a:latin typeface="Arial" charset="0"/>
                  <a:ea typeface="+mn-ea"/>
                  <a:cs typeface="+mn-cs"/>
                </a:rPr>
                <a:t>13.  Material</a:t>
              </a:r>
              <a:endParaRPr kumimoji="0" lang="en-US" sz="900" b="0" i="0" u="none" strike="noStrike" kern="1200" cap="none" spc="0" normalizeH="0" baseline="0" noProof="0" dirty="0">
                <a:ln>
                  <a:noFill/>
                </a:ln>
                <a:solidFill>
                  <a:srgbClr val="C0504D"/>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C0504D"/>
                  </a:solidFill>
                  <a:effectLst/>
                  <a:uLnTx/>
                  <a:uFillTx/>
                  <a:latin typeface="Arial" charset="0"/>
                  <a:ea typeface="+mn-ea"/>
                  <a:cs typeface="+mn-cs"/>
                </a:rPr>
                <a:t>is stowed</a:t>
              </a:r>
              <a:endParaRPr kumimoji="0" lang="en-US" sz="800" b="0" i="0" u="none" strike="noStrike" kern="1200" cap="none" spc="0" normalizeH="0" baseline="0" noProof="0" dirty="0">
                <a:ln>
                  <a:noFill/>
                </a:ln>
                <a:solidFill>
                  <a:srgbClr val="C0504D"/>
                </a:solidFill>
                <a:effectLst/>
                <a:uLnTx/>
                <a:uFillTx/>
                <a:latin typeface="Arial" charset="0"/>
                <a:ea typeface="+mn-ea"/>
                <a:cs typeface="+mn-cs"/>
              </a:endParaRPr>
            </a:p>
          </p:txBody>
        </p:sp>
        <p:sp>
          <p:nvSpPr>
            <p:cNvPr id="12327" name="WordArt 21"/>
            <p:cNvSpPr>
              <a:spLocks noChangeArrowheads="1" noChangeShapeType="1" noTextEdit="1"/>
            </p:cNvSpPr>
            <p:nvPr/>
          </p:nvSpPr>
          <p:spPr bwMode="auto">
            <a:xfrm>
              <a:off x="5257800" y="5486040"/>
              <a:ext cx="534987" cy="249237"/>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CCFFFF"/>
                  </a:solidFill>
                  <a:effectLst>
                    <a:outerShdw dist="35921" dir="2700000" algn="ctr" rotWithShape="0">
                      <a:srgbClr val="808080"/>
                    </a:outerShdw>
                  </a:effectLst>
                  <a:uLnTx/>
                  <a:uFillTx/>
                  <a:latin typeface="Arial Black"/>
                  <a:ea typeface="+mn-ea"/>
                  <a:cs typeface="+mn-cs"/>
                </a:rPr>
                <a:t>101</a:t>
              </a:r>
            </a:p>
          </p:txBody>
        </p:sp>
        <p:sp>
          <p:nvSpPr>
            <p:cNvPr id="12328" name="WordArt 21"/>
            <p:cNvSpPr>
              <a:spLocks noChangeArrowheads="1" noChangeShapeType="1" noTextEdit="1"/>
            </p:cNvSpPr>
            <p:nvPr/>
          </p:nvSpPr>
          <p:spPr bwMode="auto">
            <a:xfrm>
              <a:off x="5257800" y="5181241"/>
              <a:ext cx="534987" cy="249237"/>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CCFFFF"/>
                  </a:solidFill>
                  <a:effectLst>
                    <a:outerShdw dist="35921" dir="2700000" algn="ctr" rotWithShape="0">
                      <a:srgbClr val="808080"/>
                    </a:outerShdw>
                  </a:effectLst>
                  <a:uLnTx/>
                  <a:uFillTx/>
                  <a:latin typeface="Arial Black"/>
                  <a:ea typeface="+mn-ea"/>
                  <a:cs typeface="+mn-cs"/>
                </a:rPr>
                <a:t>D6K</a:t>
              </a:r>
            </a:p>
          </p:txBody>
        </p:sp>
      </p:grpSp>
      <p:grpSp>
        <p:nvGrpSpPr>
          <p:cNvPr id="14" name="Group 91"/>
          <p:cNvGrpSpPr>
            <a:grpSpLocks/>
          </p:cNvGrpSpPr>
          <p:nvPr/>
        </p:nvGrpSpPr>
        <p:grpSpPr bwMode="auto">
          <a:xfrm>
            <a:off x="1219200" y="3929063"/>
            <a:ext cx="2971800" cy="1878012"/>
            <a:chOff x="1219200" y="4233864"/>
            <a:chExt cx="2971800" cy="1878011"/>
          </a:xfrm>
        </p:grpSpPr>
        <p:sp>
          <p:nvSpPr>
            <p:cNvPr id="12316" name="Text Box 27"/>
            <p:cNvSpPr txBox="1">
              <a:spLocks noChangeArrowheads="1"/>
            </p:cNvSpPr>
            <p:nvPr/>
          </p:nvSpPr>
          <p:spPr bwMode="auto">
            <a:xfrm rot="1553913">
              <a:off x="1219200" y="5715000"/>
              <a:ext cx="1955800" cy="396875"/>
            </a:xfrm>
            <a:prstGeom prst="rect">
              <a:avLst/>
            </a:prstGeom>
            <a:noFill/>
            <a:ln w="12700">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C0504D"/>
                  </a:solidFill>
                  <a:effectLst/>
                  <a:uLnTx/>
                  <a:uFillTx/>
                  <a:latin typeface="Arial" charset="0"/>
                  <a:ea typeface="+mn-ea"/>
                  <a:cs typeface="+mn-cs"/>
                </a:rPr>
                <a:t>5.  Material </a:t>
              </a:r>
              <a:r>
                <a:rPr kumimoji="0" lang="en-US" sz="1000" b="0" i="0" u="none" strike="noStrike" kern="1200" cap="none" spc="0" normalizeH="0" baseline="0" noProof="0" dirty="0">
                  <a:ln>
                    <a:noFill/>
                  </a:ln>
                  <a:solidFill>
                    <a:srgbClr val="C0504D"/>
                  </a:solidFill>
                  <a:effectLst/>
                  <a:uLnTx/>
                  <a:uFillTx/>
                  <a:latin typeface="Arial" charset="0"/>
                  <a:ea typeface="+mn-ea"/>
                  <a:cs typeface="+mn-cs"/>
                </a:rPr>
                <a:t>is physically shipped to requisitioner</a:t>
              </a:r>
            </a:p>
          </p:txBody>
        </p:sp>
        <p:sp>
          <p:nvSpPr>
            <p:cNvPr id="12317" name="Rectangle 30"/>
            <p:cNvSpPr>
              <a:spLocks noChangeArrowheads="1"/>
            </p:cNvSpPr>
            <p:nvPr/>
          </p:nvSpPr>
          <p:spPr bwMode="auto">
            <a:xfrm>
              <a:off x="2514600" y="5715000"/>
              <a:ext cx="1676400" cy="214313"/>
            </a:xfrm>
            <a:prstGeom prst="rect">
              <a:avLst/>
            </a:prstGeom>
            <a:noFill/>
            <a:ln w="12700" algn="ctr">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smtClean="0">
                  <a:ln>
                    <a:noFill/>
                  </a:ln>
                  <a:solidFill>
                    <a:prstClr val="black"/>
                  </a:solidFill>
                  <a:effectLst/>
                  <a:uLnTx/>
                  <a:uFillTx/>
                  <a:latin typeface="Arial" charset="0"/>
                  <a:ea typeface="+mn-ea"/>
                  <a:cs typeface="+mn-cs"/>
                </a:rPr>
                <a:t>5.  D7A/MvT 601 </a:t>
              </a:r>
              <a:r>
                <a:rPr kumimoji="0" lang="en-US" sz="800" b="0" i="0" u="sng" strike="noStrike" kern="1200" cap="none" spc="0" normalizeH="0" baseline="0" noProof="0" dirty="0">
                  <a:ln>
                    <a:noFill/>
                  </a:ln>
                  <a:solidFill>
                    <a:prstClr val="black"/>
                  </a:solidFill>
                  <a:effectLst/>
                  <a:uLnTx/>
                  <a:uFillTx/>
                  <a:latin typeface="Arial" charset="0"/>
                  <a:ea typeface="+mn-ea"/>
                  <a:cs typeface="+mn-cs"/>
                </a:rPr>
                <a:t>Posts IFB</a:t>
              </a:r>
            </a:p>
          </p:txBody>
        </p:sp>
        <p:grpSp>
          <p:nvGrpSpPr>
            <p:cNvPr id="15" name="Group 31"/>
            <p:cNvGrpSpPr>
              <a:grpSpLocks/>
            </p:cNvGrpSpPr>
            <p:nvPr/>
          </p:nvGrpSpPr>
          <p:grpSpPr bwMode="auto">
            <a:xfrm>
              <a:off x="3671888" y="4233864"/>
              <a:ext cx="457200" cy="1154113"/>
              <a:chOff x="1192" y="2685"/>
              <a:chExt cx="281" cy="559"/>
            </a:xfrm>
          </p:grpSpPr>
          <p:sp>
            <p:nvSpPr>
              <p:cNvPr id="12321" name="AutoShape 32"/>
              <p:cNvSpPr>
                <a:spLocks noChangeArrowheads="1"/>
              </p:cNvSpPr>
              <p:nvPr/>
            </p:nvSpPr>
            <p:spPr bwMode="auto">
              <a:xfrm rot="-3765322">
                <a:off x="1053" y="2824"/>
                <a:ext cx="559" cy="281"/>
              </a:xfrm>
              <a:prstGeom prst="rightArrow">
                <a:avLst>
                  <a:gd name="adj1" fmla="val 56259"/>
                  <a:gd name="adj2" fmla="val 35172"/>
                </a:avLst>
              </a:prstGeom>
              <a:solidFill>
                <a:srgbClr val="99CCFF"/>
              </a:solidFill>
              <a:ln w="127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322" name="WordArt 33"/>
              <p:cNvSpPr>
                <a:spLocks noChangeArrowheads="1" noChangeShapeType="1" noTextEdit="1"/>
              </p:cNvSpPr>
              <p:nvPr/>
            </p:nvSpPr>
            <p:spPr bwMode="auto">
              <a:xfrm rot="-3764795">
                <a:off x="1236" y="2931"/>
                <a:ext cx="170" cy="94"/>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TIR</a:t>
                </a:r>
              </a:p>
            </p:txBody>
          </p:sp>
        </p:grpSp>
        <p:sp>
          <p:nvSpPr>
            <p:cNvPr id="12319" name="WordArt 21"/>
            <p:cNvSpPr>
              <a:spLocks noChangeArrowheads="1" noChangeShapeType="1" noTextEdit="1"/>
            </p:cNvSpPr>
            <p:nvPr/>
          </p:nvSpPr>
          <p:spPr bwMode="auto">
            <a:xfrm>
              <a:off x="2895600" y="5181600"/>
              <a:ext cx="534987" cy="249237"/>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99CCFF"/>
                  </a:solidFill>
                  <a:effectLst>
                    <a:outerShdw dist="35921" dir="2700000" algn="ctr" rotWithShape="0">
                      <a:srgbClr val="808080"/>
                    </a:outerShdw>
                  </a:effectLst>
                  <a:uLnTx/>
                  <a:uFillTx/>
                  <a:latin typeface="Arial Black"/>
                  <a:ea typeface="+mn-ea"/>
                  <a:cs typeface="+mn-cs"/>
                </a:rPr>
                <a:t>D7A</a:t>
              </a:r>
            </a:p>
          </p:txBody>
        </p:sp>
        <p:sp>
          <p:nvSpPr>
            <p:cNvPr id="12320" name="WordArt 21"/>
            <p:cNvSpPr>
              <a:spLocks noChangeArrowheads="1" noChangeShapeType="1" noTextEdit="1"/>
            </p:cNvSpPr>
            <p:nvPr/>
          </p:nvSpPr>
          <p:spPr bwMode="auto">
            <a:xfrm>
              <a:off x="2895600" y="5486400"/>
              <a:ext cx="534987" cy="249237"/>
            </a:xfrm>
            <a:prstGeom prst="rect">
              <a:avLst/>
            </a:prstGeom>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0" cap="none" spc="0" normalizeH="0" baseline="0" noProof="0" dirty="0">
                  <a:ln w="9525">
                    <a:solidFill>
                      <a:srgbClr val="000000"/>
                    </a:solidFill>
                    <a:round/>
                    <a:headEnd/>
                    <a:tailEnd/>
                  </a:ln>
                  <a:solidFill>
                    <a:srgbClr val="99CCFF"/>
                  </a:solidFill>
                  <a:effectLst>
                    <a:outerShdw dist="35921" dir="2700000" algn="ctr" rotWithShape="0">
                      <a:srgbClr val="808080"/>
                    </a:outerShdw>
                  </a:effectLst>
                  <a:uLnTx/>
                  <a:uFillTx/>
                  <a:latin typeface="Arial Black"/>
                  <a:ea typeface="+mn-ea"/>
                  <a:cs typeface="+mn-cs"/>
                </a:rPr>
                <a:t>601</a:t>
              </a:r>
            </a:p>
          </p:txBody>
        </p:sp>
      </p:grpSp>
      <p:sp>
        <p:nvSpPr>
          <p:cNvPr id="12291" name="Oval 3"/>
          <p:cNvSpPr>
            <a:spLocks noChangeArrowheads="1"/>
          </p:cNvSpPr>
          <p:nvPr/>
        </p:nvSpPr>
        <p:spPr bwMode="auto">
          <a:xfrm>
            <a:off x="609600" y="3276600"/>
            <a:ext cx="1143000" cy="1219200"/>
          </a:xfrm>
          <a:prstGeom prst="ellipse">
            <a:avLst/>
          </a:prstGeom>
          <a:solidFill>
            <a:srgbClr val="CCFFCC"/>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295" name="WordArt 7"/>
          <p:cNvSpPr>
            <a:spLocks noChangeArrowheads="1" noChangeShapeType="1" noTextEdit="1"/>
          </p:cNvSpPr>
          <p:nvPr/>
        </p:nvSpPr>
        <p:spPr bwMode="auto">
          <a:xfrm>
            <a:off x="762000" y="3733800"/>
            <a:ext cx="844550" cy="314325"/>
          </a:xfrm>
          <a:prstGeom prst="rect">
            <a:avLst/>
          </a:prstGeom>
        </p:spPr>
        <p:txBody>
          <a:bodyPr wrap="none" fromWordArt="1">
            <a:prstTxWarp prst="textPlain">
              <a:avLst>
                <a:gd name="adj" fmla="val 53227"/>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FLEET</a:t>
            </a:r>
          </a:p>
        </p:txBody>
      </p:sp>
      <p:sp>
        <p:nvSpPr>
          <p:cNvPr id="81" name="Title 2"/>
          <p:cNvSpPr txBox="1">
            <a:spLocks/>
          </p:cNvSpPr>
          <p:nvPr/>
        </p:nvSpPr>
        <p:spPr>
          <a:xfrm>
            <a:off x="2595153" y="764007"/>
            <a:ext cx="6322423" cy="369332"/>
          </a:xfrm>
          <a:prstGeom prst="rect">
            <a:avLst/>
          </a:prstGeom>
        </p:spPr>
        <p:txBody>
          <a:bodyPr vert="horz" lIns="0" tIns="0" rIns="0" bIns="45720" rtlCol="0" anchor="b" anchorCtr="0">
            <a:noAutofit/>
          </a:bodyPr>
          <a:lst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a:lstStyle>
          <a:p>
            <a:pPr>
              <a:lnSpc>
                <a:spcPts val="1800"/>
              </a:lnSpc>
            </a:pPr>
            <a:r>
              <a:rPr lang="en-US" altLang="en-US" b="1" dirty="0" smtClean="0">
                <a:latin typeface="Arial" panose="020B0604020202020204" pitchFamily="34" charset="0"/>
                <a:cs typeface="Arial" panose="020B0604020202020204" pitchFamily="34" charset="0"/>
              </a:rPr>
              <a:t>How It Works</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44335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0490"/>
                                        </p:tgtEl>
                                        <p:attrNameLst>
                                          <p:attrName>style.visibility</p:attrName>
                                        </p:attrNameLst>
                                      </p:cBhvr>
                                      <p:to>
                                        <p:strVal val="visible"/>
                                      </p:to>
                                    </p:set>
                                    <p:animEffect transition="in" filter="fade">
                                      <p:cBhvr>
                                        <p:cTn id="7" dur="500"/>
                                        <p:tgtEl>
                                          <p:spTgt spid="660490"/>
                                        </p:tgtEl>
                                      </p:cBhvr>
                                    </p:animEffect>
                                    <p:anim calcmode="lin" valueType="num">
                                      <p:cBhvr>
                                        <p:cTn id="8" dur="500" fill="hold"/>
                                        <p:tgtEl>
                                          <p:spTgt spid="660490"/>
                                        </p:tgtEl>
                                        <p:attrNameLst>
                                          <p:attrName>ppt_x</p:attrName>
                                        </p:attrNameLst>
                                      </p:cBhvr>
                                      <p:tavLst>
                                        <p:tav tm="0">
                                          <p:val>
                                            <p:strVal val="#ppt_x"/>
                                          </p:val>
                                        </p:tav>
                                        <p:tav tm="100000">
                                          <p:val>
                                            <p:strVal val="#ppt_x"/>
                                          </p:val>
                                        </p:tav>
                                      </p:tavLst>
                                    </p:anim>
                                    <p:anim calcmode="lin" valueType="num">
                                      <p:cBhvr>
                                        <p:cTn id="9" dur="500" fill="hold"/>
                                        <p:tgtEl>
                                          <p:spTgt spid="6604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660490"/>
                                        </p:tgtEl>
                                      </p:cBhvr>
                                    </p:animEffect>
                                    <p:set>
                                      <p:cBhvr>
                                        <p:cTn id="14" dur="1" fill="hold">
                                          <p:stCondLst>
                                            <p:cond delay="499"/>
                                          </p:stCondLst>
                                        </p:cTn>
                                        <p:tgtEl>
                                          <p:spTgt spid="660490"/>
                                        </p:tgtEl>
                                        <p:attrNameLst>
                                          <p:attrName>style.visibility</p:attrName>
                                        </p:attrNameLst>
                                      </p:cBhvr>
                                      <p:to>
                                        <p:strVal val="hidden"/>
                                      </p:to>
                                    </p:set>
                                  </p:childTnLst>
                                </p:cTn>
                              </p:par>
                            </p:childTnLst>
                          </p:cTn>
                        </p:par>
                        <p:par>
                          <p:cTn id="15" fill="hold">
                            <p:stCondLst>
                              <p:cond delay="500"/>
                            </p:stCondLst>
                            <p:childTnLst>
                              <p:par>
                                <p:cTn id="16" presetID="3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800" decel="100000"/>
                                        <p:tgtEl>
                                          <p:spTgt spid="4"/>
                                        </p:tgtEl>
                                      </p:cBhvr>
                                    </p:animEffect>
                                    <p:anim calcmode="lin" valueType="num">
                                      <p:cBhvr>
                                        <p:cTn id="19" dur="800" decel="100000" fill="hold"/>
                                        <p:tgtEl>
                                          <p:spTgt spid="4"/>
                                        </p:tgtEl>
                                        <p:attrNameLst>
                                          <p:attrName>style.rotation</p:attrName>
                                        </p:attrNameLst>
                                      </p:cBhvr>
                                      <p:tavLst>
                                        <p:tav tm="0">
                                          <p:val>
                                            <p:fltVal val="-90"/>
                                          </p:val>
                                        </p:tav>
                                        <p:tav tm="100000">
                                          <p:val>
                                            <p:fltVal val="0"/>
                                          </p:val>
                                        </p:tav>
                                      </p:tavLst>
                                    </p:anim>
                                    <p:anim calcmode="lin" valueType="num">
                                      <p:cBhvr>
                                        <p:cTn id="20" dur="800" decel="100000" fill="hold"/>
                                        <p:tgtEl>
                                          <p:spTgt spid="4"/>
                                        </p:tgtEl>
                                        <p:attrNameLst>
                                          <p:attrName>ppt_x</p:attrName>
                                        </p:attrNameLst>
                                      </p:cBhvr>
                                      <p:tavLst>
                                        <p:tav tm="0">
                                          <p:val>
                                            <p:strVal val="#ppt_x+0.4"/>
                                          </p:val>
                                        </p:tav>
                                        <p:tav tm="100000">
                                          <p:val>
                                            <p:strVal val="#ppt_x-0.05"/>
                                          </p:val>
                                        </p:tav>
                                      </p:tavLst>
                                    </p:anim>
                                    <p:anim calcmode="lin" valueType="num">
                                      <p:cBhvr>
                                        <p:cTn id="21" dur="800" decel="100000" fill="hold"/>
                                        <p:tgtEl>
                                          <p:spTgt spid="4"/>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xit" presetSubtype="0" fill="hold" nodeType="click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 decel="100000"/>
                                        <p:tgtEl>
                                          <p:spTgt spid="4"/>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4"/>
                                        </p:tgtEl>
                                        <p:attrNameLst>
                                          <p:attrName>ppt_y</p:attrName>
                                        </p:attrNameLst>
                                      </p:cBhvr>
                                      <p:tavLst>
                                        <p:tav tm="0">
                                          <p:val>
                                            <p:strVal val="ppt_y"/>
                                          </p:val>
                                        </p:tav>
                                        <p:tav tm="100000">
                                          <p:val>
                                            <p:strVal val="ppt_y+1"/>
                                          </p:val>
                                        </p:tav>
                                      </p:tavLst>
                                    </p:anim>
                                    <p:set>
                                      <p:cBhvr>
                                        <p:cTn id="31" dur="1" fill="hold">
                                          <p:stCondLst>
                                            <p:cond delay="999"/>
                                          </p:stCondLst>
                                        </p:cTn>
                                        <p:tgtEl>
                                          <p:spTgt spid="4"/>
                                        </p:tgtEl>
                                        <p:attrNameLst>
                                          <p:attrName>style.visibility</p:attrName>
                                        </p:attrNameLst>
                                      </p:cBhvr>
                                      <p:to>
                                        <p:strVal val="hidden"/>
                                      </p:to>
                                    </p:set>
                                  </p:childTnLst>
                                </p:cTn>
                              </p:par>
                            </p:childTnLst>
                          </p:cTn>
                        </p:par>
                        <p:par>
                          <p:cTn id="32" fill="hold">
                            <p:stCondLst>
                              <p:cond delay="1000"/>
                            </p:stCondLst>
                            <p:childTnLst>
                              <p:par>
                                <p:cTn id="33" presetID="25"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5"/>
                                        </p:tgtEl>
                                        <p:attrNameLst>
                                          <p:attrName>ppt_x</p:attrName>
                                        </p:attrNameLst>
                                      </p:cBhvr>
                                      <p:tavLst>
                                        <p:tav tm="0">
                                          <p:val>
                                            <p:strVal val="ppt_x"/>
                                          </p:val>
                                        </p:tav>
                                        <p:tav tm="100000">
                                          <p:val>
                                            <p:strVal val="ppt_x"/>
                                          </p:val>
                                        </p:tav>
                                      </p:tavLst>
                                    </p:anim>
                                    <p:anim calcmode="lin" valueType="num">
                                      <p:cBhvr additive="base">
                                        <p:cTn id="47" dur="500"/>
                                        <p:tgtEl>
                                          <p:spTgt spid="5"/>
                                        </p:tgtEl>
                                        <p:attrNameLst>
                                          <p:attrName>ppt_y</p:attrName>
                                        </p:attrNameLst>
                                      </p:cBhvr>
                                      <p:tavLst>
                                        <p:tav tm="0">
                                          <p:val>
                                            <p:strVal val="ppt_y"/>
                                          </p:val>
                                        </p:tav>
                                        <p:tav tm="100000">
                                          <p:val>
                                            <p:strVal val="1+ppt_h/2"/>
                                          </p:val>
                                        </p:tav>
                                      </p:tavLst>
                                    </p:anim>
                                    <p:set>
                                      <p:cBhvr>
                                        <p:cTn id="48" dur="1" fill="hold">
                                          <p:stCondLst>
                                            <p:cond delay="499"/>
                                          </p:stCondLst>
                                        </p:cTn>
                                        <p:tgtEl>
                                          <p:spTgt spid="5"/>
                                        </p:tgtEl>
                                        <p:attrNameLst>
                                          <p:attrName>style.visibility</p:attrName>
                                        </p:attrNameLst>
                                      </p:cBhvr>
                                      <p:to>
                                        <p:strVal val="hidden"/>
                                      </p:to>
                                    </p:set>
                                  </p:childTnLst>
                                </p:cTn>
                              </p:par>
                            </p:childTnLst>
                          </p:cTn>
                        </p:par>
                        <p:par>
                          <p:cTn id="49" fill="hold">
                            <p:stCondLst>
                              <p:cond delay="500"/>
                            </p:stCondLst>
                            <p:childTnLst>
                              <p:par>
                                <p:cTn id="50" presetID="48" presetClass="entr" presetSubtype="0" accel="50000" fill="hold" grpId="0" nodeType="afterEffect">
                                  <p:stCondLst>
                                    <p:cond delay="0"/>
                                  </p:stCondLst>
                                  <p:childTnLst>
                                    <p:set>
                                      <p:cBhvr>
                                        <p:cTn id="51" dur="1" fill="hold">
                                          <p:stCondLst>
                                            <p:cond delay="0"/>
                                          </p:stCondLst>
                                        </p:cTn>
                                        <p:tgtEl>
                                          <p:spTgt spid="660535"/>
                                        </p:tgtEl>
                                        <p:attrNameLst>
                                          <p:attrName>style.visibility</p:attrName>
                                        </p:attrNameLst>
                                      </p:cBhvr>
                                      <p:to>
                                        <p:strVal val="visible"/>
                                      </p:to>
                                    </p:set>
                                    <p:anim calcmode="lin" valueType="num">
                                      <p:cBhvr>
                                        <p:cTn id="52" dur="1000" fill="hold"/>
                                        <p:tgtEl>
                                          <p:spTgt spid="66053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660535"/>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660535"/>
                                        </p:tgtEl>
                                        <p:attrNameLst>
                                          <p:attrName>ppt_y</p:attrName>
                                        </p:attrNameLst>
                                      </p:cBhvr>
                                      <p:tavLst>
                                        <p:tav tm="0">
                                          <p:val>
                                            <p:strVal val="#ppt_y"/>
                                          </p:val>
                                        </p:tav>
                                        <p:tav tm="100000">
                                          <p:val>
                                            <p:strVal val="#ppt_y"/>
                                          </p:val>
                                        </p:tav>
                                      </p:tavLst>
                                    </p:anim>
                                    <p:animEffect transition="in" filter="fade">
                                      <p:cBhvr>
                                        <p:cTn id="55" dur="1000"/>
                                        <p:tgtEl>
                                          <p:spTgt spid="660535"/>
                                        </p:tgtEl>
                                      </p:cBhvr>
                                    </p:animEffect>
                                  </p:childTnLst>
                                </p:cTn>
                              </p:par>
                            </p:childTnLst>
                          </p:cTn>
                        </p:par>
                      </p:childTnLst>
                    </p:cTn>
                  </p:par>
                  <p:par>
                    <p:cTn id="56" fill="hold">
                      <p:stCondLst>
                        <p:cond delay="indefinite"/>
                      </p:stCondLst>
                      <p:childTnLst>
                        <p:par>
                          <p:cTn id="57" fill="hold">
                            <p:stCondLst>
                              <p:cond delay="0"/>
                            </p:stCondLst>
                            <p:childTnLst>
                              <p:par>
                                <p:cTn id="58" presetID="39" presetClass="exit" presetSubtype="0" decel="100000" fill="hold" grpId="1" nodeType="clickEffect">
                                  <p:stCondLst>
                                    <p:cond delay="0"/>
                                  </p:stCondLst>
                                  <p:childTnLst>
                                    <p:anim calcmode="lin" valueType="num">
                                      <p:cBhvr>
                                        <p:cTn id="59" dur="500"/>
                                        <p:tgtEl>
                                          <p:spTgt spid="660535"/>
                                        </p:tgtEl>
                                        <p:attrNameLst>
                                          <p:attrName>ppt_h</p:attrName>
                                        </p:attrNameLst>
                                      </p:cBhvr>
                                      <p:tavLst>
                                        <p:tav tm="0">
                                          <p:val>
                                            <p:strVal val="ppt_h"/>
                                          </p:val>
                                        </p:tav>
                                        <p:tav tm="50000">
                                          <p:val>
                                            <p:strVal val="ppt_h/20"/>
                                          </p:val>
                                        </p:tav>
                                        <p:tav tm="100000">
                                          <p:val>
                                            <p:strVal val="ppt_h/20"/>
                                          </p:val>
                                        </p:tav>
                                      </p:tavLst>
                                    </p:anim>
                                    <p:anim calcmode="lin" valueType="num">
                                      <p:cBhvr>
                                        <p:cTn id="60" dur="500"/>
                                        <p:tgtEl>
                                          <p:spTgt spid="660535"/>
                                        </p:tgtEl>
                                        <p:attrNameLst>
                                          <p:attrName>ppt_w</p:attrName>
                                        </p:attrNameLst>
                                      </p:cBhvr>
                                      <p:tavLst>
                                        <p:tav tm="0">
                                          <p:val>
                                            <p:strVal val="ppt_w"/>
                                          </p:val>
                                        </p:tav>
                                        <p:tav tm="50000">
                                          <p:val>
                                            <p:strVal val="ppt_w+.3"/>
                                          </p:val>
                                        </p:tav>
                                        <p:tav tm="100000">
                                          <p:val>
                                            <p:strVal val="ppt_w+.3"/>
                                          </p:val>
                                        </p:tav>
                                      </p:tavLst>
                                    </p:anim>
                                    <p:anim calcmode="lin" valueType="num">
                                      <p:cBhvr>
                                        <p:cTn id="61" dur="500"/>
                                        <p:tgtEl>
                                          <p:spTgt spid="660535"/>
                                        </p:tgtEl>
                                        <p:attrNameLst>
                                          <p:attrName>ppt_x</p:attrName>
                                        </p:attrNameLst>
                                      </p:cBhvr>
                                      <p:tavLst>
                                        <p:tav tm="0">
                                          <p:val>
                                            <p:strVal val="ppt_x"/>
                                          </p:val>
                                        </p:tav>
                                        <p:tav tm="50000">
                                          <p:val>
                                            <p:strVal val="ppt_x"/>
                                          </p:val>
                                        </p:tav>
                                        <p:tav tm="100000">
                                          <p:val>
                                            <p:strVal val="ppt_x-.3"/>
                                          </p:val>
                                        </p:tav>
                                      </p:tavLst>
                                    </p:anim>
                                    <p:anim calcmode="lin" valueType="num">
                                      <p:cBhvr>
                                        <p:cTn id="62" dur="500"/>
                                        <p:tgtEl>
                                          <p:spTgt spid="660535"/>
                                        </p:tgtEl>
                                        <p:attrNameLst>
                                          <p:attrName>ppt_y</p:attrName>
                                        </p:attrNameLst>
                                      </p:cBhvr>
                                      <p:tavLst>
                                        <p:tav tm="0">
                                          <p:val>
                                            <p:strVal val="ppt_y"/>
                                          </p:val>
                                        </p:tav>
                                        <p:tav tm="100000">
                                          <p:val>
                                            <p:strVal val="ppt_y"/>
                                          </p:val>
                                        </p:tav>
                                      </p:tavLst>
                                    </p:anim>
                                    <p:set>
                                      <p:cBhvr>
                                        <p:cTn id="63" dur="1" fill="hold">
                                          <p:stCondLst>
                                            <p:cond delay="499"/>
                                          </p:stCondLst>
                                        </p:cTn>
                                        <p:tgtEl>
                                          <p:spTgt spid="660535"/>
                                        </p:tgtEl>
                                        <p:attrNameLst>
                                          <p:attrName>style.visibility</p:attrName>
                                        </p:attrNameLst>
                                      </p:cBhvr>
                                      <p:to>
                                        <p:strVal val="hidden"/>
                                      </p:to>
                                    </p:set>
                                  </p:childTnLst>
                                </p:cTn>
                              </p:par>
                            </p:childTnLst>
                          </p:cTn>
                        </p:par>
                        <p:par>
                          <p:cTn id="64" fill="hold">
                            <p:stCondLst>
                              <p:cond delay="500"/>
                            </p:stCondLst>
                            <p:childTnLst>
                              <p:par>
                                <p:cTn id="65" presetID="2" presetClass="entr" presetSubtype="4"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nodeType="clickEffect">
                                  <p:stCondLst>
                                    <p:cond delay="0"/>
                                  </p:stCondLst>
                                  <p:childTnLst>
                                    <p:animEffect transition="out" filter="box(in)">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par>
                          <p:cTn id="74" fill="hold">
                            <p:stCondLst>
                              <p:cond delay="500"/>
                            </p:stCondLst>
                            <p:childTnLst>
                              <p:par>
                                <p:cTn id="75" presetID="48" presetClass="entr" presetSubtype="0" accel="50000"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79" dur="1000" fill="hold"/>
                                        <p:tgtEl>
                                          <p:spTgt spid="10"/>
                                        </p:tgtEl>
                                        <p:attrNameLst>
                                          <p:attrName>ppt_y</p:attrName>
                                        </p:attrNameLst>
                                      </p:cBhvr>
                                      <p:tavLst>
                                        <p:tav tm="0">
                                          <p:val>
                                            <p:strVal val="#ppt_y"/>
                                          </p:val>
                                        </p:tav>
                                        <p:tav tm="100000">
                                          <p:val>
                                            <p:strVal val="#ppt_y"/>
                                          </p:val>
                                        </p:tav>
                                      </p:tavLst>
                                    </p:anim>
                                    <p:animEffect transition="in" filter="fade">
                                      <p:cBhvr>
                                        <p:cTn id="80" dur="1000"/>
                                        <p:tgtEl>
                                          <p:spTgt spid="10"/>
                                        </p:tgtEl>
                                      </p:cBhvr>
                                    </p:animEffect>
                                  </p:childTnLst>
                                </p:cTn>
                              </p:par>
                              <p:par>
                                <p:cTn id="81" presetID="48" presetClass="entr" presetSubtype="0" accel="50000" fill="hold"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4"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85" dur="1000" fill="hold"/>
                                        <p:tgtEl>
                                          <p:spTgt spid="9"/>
                                        </p:tgtEl>
                                        <p:attrNameLst>
                                          <p:attrName>ppt_y</p:attrName>
                                        </p:attrNameLst>
                                      </p:cBhvr>
                                      <p:tavLst>
                                        <p:tav tm="0">
                                          <p:val>
                                            <p:strVal val="#ppt_y"/>
                                          </p:val>
                                        </p:tav>
                                        <p:tav tm="100000">
                                          <p:val>
                                            <p:strVal val="#ppt_y"/>
                                          </p:val>
                                        </p:tav>
                                      </p:tavLst>
                                    </p:anim>
                                    <p:animEffect transition="in" filter="fade">
                                      <p:cBhvr>
                                        <p:cTn id="86" dur="10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37" presetClass="exit" presetSubtype="0" fill="hold" nodeType="clickEffect">
                                  <p:stCondLst>
                                    <p:cond delay="0"/>
                                  </p:stCondLst>
                                  <p:childTnLst>
                                    <p:animEffect transition="out" filter="fade">
                                      <p:cBhvr>
                                        <p:cTn id="90" dur="1000"/>
                                        <p:tgtEl>
                                          <p:spTgt spid="10"/>
                                        </p:tgtEl>
                                      </p:cBhvr>
                                    </p:animEffect>
                                    <p:anim calcmode="lin" valueType="num">
                                      <p:cBhvr>
                                        <p:cTn id="91" dur="1000"/>
                                        <p:tgtEl>
                                          <p:spTgt spid="10"/>
                                        </p:tgtEl>
                                        <p:attrNameLst>
                                          <p:attrName>ppt_x</p:attrName>
                                        </p:attrNameLst>
                                      </p:cBhvr>
                                      <p:tavLst>
                                        <p:tav tm="0">
                                          <p:val>
                                            <p:strVal val="ppt_x"/>
                                          </p:val>
                                        </p:tav>
                                        <p:tav tm="100000">
                                          <p:val>
                                            <p:strVal val="ppt_x"/>
                                          </p:val>
                                        </p:tav>
                                      </p:tavLst>
                                    </p:anim>
                                    <p:anim calcmode="lin" valueType="num">
                                      <p:cBhvr>
                                        <p:cTn id="92" dur="100" decel="100000"/>
                                        <p:tgtEl>
                                          <p:spTgt spid="10"/>
                                        </p:tgtEl>
                                        <p:attrNameLst>
                                          <p:attrName>ppt_y</p:attrName>
                                        </p:attrNameLst>
                                      </p:cBhvr>
                                      <p:tavLst>
                                        <p:tav tm="0">
                                          <p:val>
                                            <p:strVal val="ppt_y"/>
                                          </p:val>
                                        </p:tav>
                                        <p:tav tm="100000">
                                          <p:val>
                                            <p:strVal val="ppt_y-.03"/>
                                          </p:val>
                                        </p:tav>
                                      </p:tavLst>
                                    </p:anim>
                                    <p:anim calcmode="lin" valueType="num">
                                      <p:cBhvr>
                                        <p:cTn id="93" dur="900" accel="100000">
                                          <p:stCondLst>
                                            <p:cond delay="100"/>
                                          </p:stCondLst>
                                        </p:cTn>
                                        <p:tgtEl>
                                          <p:spTgt spid="10"/>
                                        </p:tgtEl>
                                        <p:attrNameLst>
                                          <p:attrName>ppt_y</p:attrName>
                                        </p:attrNameLst>
                                      </p:cBhvr>
                                      <p:tavLst>
                                        <p:tav tm="0">
                                          <p:val>
                                            <p:strVal val="ppt_y"/>
                                          </p:val>
                                        </p:tav>
                                        <p:tav tm="100000">
                                          <p:val>
                                            <p:strVal val="ppt_y+1"/>
                                          </p:val>
                                        </p:tav>
                                      </p:tavLst>
                                    </p:anim>
                                    <p:set>
                                      <p:cBhvr>
                                        <p:cTn id="94" dur="1" fill="hold">
                                          <p:stCondLst>
                                            <p:cond delay="999"/>
                                          </p:stCondLst>
                                        </p:cTn>
                                        <p:tgtEl>
                                          <p:spTgt spid="10"/>
                                        </p:tgtEl>
                                        <p:attrNameLst>
                                          <p:attrName>style.visibility</p:attrName>
                                        </p:attrNameLst>
                                      </p:cBhvr>
                                      <p:to>
                                        <p:strVal val="hidden"/>
                                      </p:to>
                                    </p:set>
                                  </p:childTnLst>
                                </p:cTn>
                              </p:par>
                            </p:childTnLst>
                          </p:cTn>
                        </p:par>
                        <p:par>
                          <p:cTn id="95" fill="hold">
                            <p:stCondLst>
                              <p:cond delay="1000"/>
                            </p:stCondLst>
                            <p:childTnLst>
                              <p:par>
                                <p:cTn id="96" presetID="4" presetClass="entr" presetSubtype="16"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box(in)">
                                      <p:cBhvr>
                                        <p:cTn id="98" dur="500"/>
                                        <p:tgtEl>
                                          <p:spTgt spid="6"/>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xit" presetSubtype="16" fill="hold" nodeType="clickEffect">
                                  <p:stCondLst>
                                    <p:cond delay="0"/>
                                  </p:stCondLst>
                                  <p:childTnLst>
                                    <p:animEffect transition="out" filter="box(in)">
                                      <p:cBhvr>
                                        <p:cTn id="102" dur="500"/>
                                        <p:tgtEl>
                                          <p:spTgt spid="6"/>
                                        </p:tgtEl>
                                      </p:cBhvr>
                                    </p:animEffect>
                                    <p:set>
                                      <p:cBhvr>
                                        <p:cTn id="103" dur="1" fill="hold">
                                          <p:stCondLst>
                                            <p:cond delay="499"/>
                                          </p:stCondLst>
                                        </p:cTn>
                                        <p:tgtEl>
                                          <p:spTgt spid="6"/>
                                        </p:tgtEl>
                                        <p:attrNameLst>
                                          <p:attrName>style.visibility</p:attrName>
                                        </p:attrNameLst>
                                      </p:cBhvr>
                                      <p:to>
                                        <p:strVal val="hidden"/>
                                      </p:to>
                                    </p:set>
                                  </p:childTnLst>
                                </p:cTn>
                              </p:par>
                            </p:childTnLst>
                          </p:cTn>
                        </p:par>
                        <p:par>
                          <p:cTn id="104" fill="hold">
                            <p:stCondLst>
                              <p:cond delay="500"/>
                            </p:stCondLst>
                            <p:childTnLst>
                              <p:par>
                                <p:cTn id="105" presetID="54" presetClass="entr" presetSubtype="0" accel="100000" fill="hold" nodeType="afterEffect">
                                  <p:stCondLst>
                                    <p:cond delay="0"/>
                                  </p:stCondLst>
                                  <p:childTnLst>
                                    <p:set>
                                      <p:cBhvr>
                                        <p:cTn id="106" dur="1" fill="hold">
                                          <p:stCondLst>
                                            <p:cond delay="0"/>
                                          </p:stCondLst>
                                        </p:cTn>
                                        <p:tgtEl>
                                          <p:spTgt spid="3"/>
                                        </p:tgtEl>
                                        <p:attrNameLst>
                                          <p:attrName>style.visibility</p:attrName>
                                        </p:attrNameLst>
                                      </p:cBhvr>
                                      <p:to>
                                        <p:strVal val="visible"/>
                                      </p:to>
                                    </p:set>
                                    <p:anim calcmode="lin" valueType="num">
                                      <p:cBhvr>
                                        <p:cTn id="107" dur="500" fill="hold"/>
                                        <p:tgtEl>
                                          <p:spTgt spid="3"/>
                                        </p:tgtEl>
                                        <p:attrNameLst>
                                          <p:attrName>ppt_w</p:attrName>
                                        </p:attrNameLst>
                                      </p:cBhvr>
                                      <p:tavLst>
                                        <p:tav tm="0">
                                          <p:val>
                                            <p:strVal val="#ppt_w*0.05"/>
                                          </p:val>
                                        </p:tav>
                                        <p:tav tm="100000">
                                          <p:val>
                                            <p:strVal val="#ppt_w"/>
                                          </p:val>
                                        </p:tav>
                                      </p:tavLst>
                                    </p:anim>
                                    <p:anim calcmode="lin" valueType="num">
                                      <p:cBhvr>
                                        <p:cTn id="108" dur="500" fill="hold"/>
                                        <p:tgtEl>
                                          <p:spTgt spid="3"/>
                                        </p:tgtEl>
                                        <p:attrNameLst>
                                          <p:attrName>ppt_h</p:attrName>
                                        </p:attrNameLst>
                                      </p:cBhvr>
                                      <p:tavLst>
                                        <p:tav tm="0">
                                          <p:val>
                                            <p:strVal val="#ppt_h"/>
                                          </p:val>
                                        </p:tav>
                                        <p:tav tm="100000">
                                          <p:val>
                                            <p:strVal val="#ppt_h"/>
                                          </p:val>
                                        </p:tav>
                                      </p:tavLst>
                                    </p:anim>
                                    <p:anim calcmode="lin" valueType="num">
                                      <p:cBhvr>
                                        <p:cTn id="109" dur="500" fill="hold"/>
                                        <p:tgtEl>
                                          <p:spTgt spid="3"/>
                                        </p:tgtEl>
                                        <p:attrNameLst>
                                          <p:attrName>ppt_x</p:attrName>
                                        </p:attrNameLst>
                                      </p:cBhvr>
                                      <p:tavLst>
                                        <p:tav tm="0">
                                          <p:val>
                                            <p:strVal val="#ppt_x-.2"/>
                                          </p:val>
                                        </p:tav>
                                        <p:tav tm="100000">
                                          <p:val>
                                            <p:strVal val="#ppt_x"/>
                                          </p:val>
                                        </p:tav>
                                      </p:tavLst>
                                    </p:anim>
                                    <p:anim calcmode="lin" valueType="num">
                                      <p:cBhvr>
                                        <p:cTn id="110" dur="500" fill="hold"/>
                                        <p:tgtEl>
                                          <p:spTgt spid="3"/>
                                        </p:tgtEl>
                                        <p:attrNameLst>
                                          <p:attrName>ppt_y</p:attrName>
                                        </p:attrNameLst>
                                      </p:cBhvr>
                                      <p:tavLst>
                                        <p:tav tm="0">
                                          <p:val>
                                            <p:strVal val="#ppt_y"/>
                                          </p:val>
                                        </p:tav>
                                        <p:tav tm="100000">
                                          <p:val>
                                            <p:strVal val="#ppt_y"/>
                                          </p:val>
                                        </p:tav>
                                      </p:tavLst>
                                    </p:anim>
                                    <p:animEffect transition="in" filter="fade">
                                      <p:cBhvr>
                                        <p:cTn id="111" dur="500"/>
                                        <p:tgtEl>
                                          <p:spTgt spid="3"/>
                                        </p:tgtEl>
                                      </p:cBhvr>
                                    </p:animEffect>
                                  </p:childTnLst>
                                </p:cTn>
                              </p:par>
                            </p:childTnLst>
                          </p:cTn>
                        </p:par>
                      </p:childTnLst>
                    </p:cTn>
                  </p:par>
                  <p:par>
                    <p:cTn id="112" fill="hold">
                      <p:stCondLst>
                        <p:cond delay="indefinite"/>
                      </p:stCondLst>
                      <p:childTnLst>
                        <p:par>
                          <p:cTn id="113" fill="hold">
                            <p:stCondLst>
                              <p:cond delay="0"/>
                            </p:stCondLst>
                            <p:childTnLst>
                              <p:par>
                                <p:cTn id="114" presetID="39" presetClass="exit" presetSubtype="0" decel="100000" fill="hold" nodeType="clickEffect">
                                  <p:stCondLst>
                                    <p:cond delay="0"/>
                                  </p:stCondLst>
                                  <p:childTnLst>
                                    <p:anim calcmode="lin" valueType="num">
                                      <p:cBhvr>
                                        <p:cTn id="115" dur="500"/>
                                        <p:tgtEl>
                                          <p:spTgt spid="9"/>
                                        </p:tgtEl>
                                        <p:attrNameLst>
                                          <p:attrName>ppt_h</p:attrName>
                                        </p:attrNameLst>
                                      </p:cBhvr>
                                      <p:tavLst>
                                        <p:tav tm="0">
                                          <p:val>
                                            <p:strVal val="ppt_h"/>
                                          </p:val>
                                        </p:tav>
                                        <p:tav tm="50000">
                                          <p:val>
                                            <p:strVal val="ppt_h/20"/>
                                          </p:val>
                                        </p:tav>
                                        <p:tav tm="100000">
                                          <p:val>
                                            <p:strVal val="ppt_h/20"/>
                                          </p:val>
                                        </p:tav>
                                      </p:tavLst>
                                    </p:anim>
                                    <p:anim calcmode="lin" valueType="num">
                                      <p:cBhvr>
                                        <p:cTn id="116" dur="500"/>
                                        <p:tgtEl>
                                          <p:spTgt spid="9"/>
                                        </p:tgtEl>
                                        <p:attrNameLst>
                                          <p:attrName>ppt_w</p:attrName>
                                        </p:attrNameLst>
                                      </p:cBhvr>
                                      <p:tavLst>
                                        <p:tav tm="0">
                                          <p:val>
                                            <p:strVal val="ppt_w"/>
                                          </p:val>
                                        </p:tav>
                                        <p:tav tm="50000">
                                          <p:val>
                                            <p:strVal val="ppt_w+.3"/>
                                          </p:val>
                                        </p:tav>
                                        <p:tav tm="100000">
                                          <p:val>
                                            <p:strVal val="ppt_w+.3"/>
                                          </p:val>
                                        </p:tav>
                                      </p:tavLst>
                                    </p:anim>
                                    <p:anim calcmode="lin" valueType="num">
                                      <p:cBhvr>
                                        <p:cTn id="117" dur="500"/>
                                        <p:tgtEl>
                                          <p:spTgt spid="9"/>
                                        </p:tgtEl>
                                        <p:attrNameLst>
                                          <p:attrName>ppt_x</p:attrName>
                                        </p:attrNameLst>
                                      </p:cBhvr>
                                      <p:tavLst>
                                        <p:tav tm="0">
                                          <p:val>
                                            <p:strVal val="ppt_x"/>
                                          </p:val>
                                        </p:tav>
                                        <p:tav tm="50000">
                                          <p:val>
                                            <p:strVal val="ppt_x"/>
                                          </p:val>
                                        </p:tav>
                                        <p:tav tm="100000">
                                          <p:val>
                                            <p:strVal val="ppt_x-.3"/>
                                          </p:val>
                                        </p:tav>
                                      </p:tavLst>
                                    </p:anim>
                                    <p:anim calcmode="lin" valueType="num">
                                      <p:cBhvr>
                                        <p:cTn id="118" dur="500"/>
                                        <p:tgtEl>
                                          <p:spTgt spid="9"/>
                                        </p:tgtEl>
                                        <p:attrNameLst>
                                          <p:attrName>ppt_y</p:attrName>
                                        </p:attrNameLst>
                                      </p:cBhvr>
                                      <p:tavLst>
                                        <p:tav tm="0">
                                          <p:val>
                                            <p:strVal val="ppt_y"/>
                                          </p:val>
                                        </p:tav>
                                        <p:tav tm="100000">
                                          <p:val>
                                            <p:strVal val="ppt_y"/>
                                          </p:val>
                                        </p:tav>
                                      </p:tavLst>
                                    </p:anim>
                                    <p:set>
                                      <p:cBhvr>
                                        <p:cTn id="119" dur="1" fill="hold">
                                          <p:stCondLst>
                                            <p:cond delay="499"/>
                                          </p:stCondLst>
                                        </p:cTn>
                                        <p:tgtEl>
                                          <p:spTgt spid="9"/>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54" presetClass="exit" presetSubtype="0" decel="100000" fill="hold" nodeType="clickEffect">
                                  <p:stCondLst>
                                    <p:cond delay="0"/>
                                  </p:stCondLst>
                                  <p:childTnLst>
                                    <p:anim calcmode="lin" valueType="num">
                                      <p:cBhvr>
                                        <p:cTn id="123" dur="500"/>
                                        <p:tgtEl>
                                          <p:spTgt spid="3"/>
                                        </p:tgtEl>
                                        <p:attrNameLst>
                                          <p:attrName>ppt_w</p:attrName>
                                        </p:attrNameLst>
                                      </p:cBhvr>
                                      <p:tavLst>
                                        <p:tav tm="0">
                                          <p:val>
                                            <p:strVal val="ppt_w"/>
                                          </p:val>
                                        </p:tav>
                                        <p:tav tm="100000">
                                          <p:val>
                                            <p:strVal val="ppt_w*0.05"/>
                                          </p:val>
                                        </p:tav>
                                      </p:tavLst>
                                    </p:anim>
                                    <p:anim calcmode="lin" valueType="num">
                                      <p:cBhvr>
                                        <p:cTn id="124" dur="500"/>
                                        <p:tgtEl>
                                          <p:spTgt spid="3"/>
                                        </p:tgtEl>
                                        <p:attrNameLst>
                                          <p:attrName>ppt_h</p:attrName>
                                        </p:attrNameLst>
                                      </p:cBhvr>
                                      <p:tavLst>
                                        <p:tav tm="0">
                                          <p:val>
                                            <p:strVal val="ppt_h"/>
                                          </p:val>
                                        </p:tav>
                                        <p:tav tm="100000">
                                          <p:val>
                                            <p:strVal val="ppt_h"/>
                                          </p:val>
                                        </p:tav>
                                      </p:tavLst>
                                    </p:anim>
                                    <p:anim calcmode="lin" valueType="num">
                                      <p:cBhvr>
                                        <p:cTn id="125" dur="500"/>
                                        <p:tgtEl>
                                          <p:spTgt spid="3"/>
                                        </p:tgtEl>
                                        <p:attrNameLst>
                                          <p:attrName>ppt_x</p:attrName>
                                        </p:attrNameLst>
                                      </p:cBhvr>
                                      <p:tavLst>
                                        <p:tav tm="0">
                                          <p:val>
                                            <p:strVal val="ppt_x"/>
                                          </p:val>
                                        </p:tav>
                                        <p:tav tm="100000">
                                          <p:val>
                                            <p:strVal val="ppt_x-.2"/>
                                          </p:val>
                                        </p:tav>
                                      </p:tavLst>
                                    </p:anim>
                                    <p:anim calcmode="lin" valueType="num">
                                      <p:cBhvr>
                                        <p:cTn id="126" dur="500"/>
                                        <p:tgtEl>
                                          <p:spTgt spid="3"/>
                                        </p:tgtEl>
                                        <p:attrNameLst>
                                          <p:attrName>ppt_y</p:attrName>
                                        </p:attrNameLst>
                                      </p:cBhvr>
                                      <p:tavLst>
                                        <p:tav tm="0">
                                          <p:val>
                                            <p:strVal val="ppt_y"/>
                                          </p:val>
                                        </p:tav>
                                        <p:tav tm="100000">
                                          <p:val>
                                            <p:strVal val="ppt_y"/>
                                          </p:val>
                                        </p:tav>
                                      </p:tavLst>
                                    </p:anim>
                                    <p:animEffect transition="out" filter="fade">
                                      <p:cBhvr>
                                        <p:cTn id="127" dur="500"/>
                                        <p:tgtEl>
                                          <p:spTgt spid="3"/>
                                        </p:tgtEl>
                                      </p:cBhvr>
                                    </p:animEffect>
                                    <p:set>
                                      <p:cBhvr>
                                        <p:cTn id="128" dur="1" fill="hold">
                                          <p:stCondLst>
                                            <p:cond delay="499"/>
                                          </p:stCondLst>
                                        </p:cTn>
                                        <p:tgtEl>
                                          <p:spTgt spid="3"/>
                                        </p:tgtEl>
                                        <p:attrNameLst>
                                          <p:attrName>style.visibility</p:attrName>
                                        </p:attrNameLst>
                                      </p:cBhvr>
                                      <p:to>
                                        <p:strVal val="hidden"/>
                                      </p:to>
                                    </p:set>
                                  </p:childTnLst>
                                </p:cTn>
                              </p:par>
                            </p:childTnLst>
                          </p:cTn>
                        </p:par>
                        <p:par>
                          <p:cTn id="129" fill="hold">
                            <p:stCondLst>
                              <p:cond delay="500"/>
                            </p:stCondLst>
                            <p:childTnLst>
                              <p:par>
                                <p:cTn id="130" presetID="3" presetClass="entr" presetSubtype="10" fill="hold" grpId="0" nodeType="afterEffect">
                                  <p:stCondLst>
                                    <p:cond delay="0"/>
                                  </p:stCondLst>
                                  <p:childTnLst>
                                    <p:set>
                                      <p:cBhvr>
                                        <p:cTn id="131" dur="1" fill="hold">
                                          <p:stCondLst>
                                            <p:cond delay="0"/>
                                          </p:stCondLst>
                                        </p:cTn>
                                        <p:tgtEl>
                                          <p:spTgt spid="660539"/>
                                        </p:tgtEl>
                                        <p:attrNameLst>
                                          <p:attrName>style.visibility</p:attrName>
                                        </p:attrNameLst>
                                      </p:cBhvr>
                                      <p:to>
                                        <p:strVal val="visible"/>
                                      </p:to>
                                    </p:set>
                                    <p:animEffect transition="in" filter="blinds(horizontal)">
                                      <p:cBhvr>
                                        <p:cTn id="132" dur="500"/>
                                        <p:tgtEl>
                                          <p:spTgt spid="660539"/>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xit" presetSubtype="10" fill="hold" grpId="1" nodeType="clickEffect">
                                  <p:stCondLst>
                                    <p:cond delay="0"/>
                                  </p:stCondLst>
                                  <p:childTnLst>
                                    <p:animEffect transition="out" filter="blinds(horizontal)">
                                      <p:cBhvr>
                                        <p:cTn id="136" dur="500"/>
                                        <p:tgtEl>
                                          <p:spTgt spid="660539"/>
                                        </p:tgtEl>
                                      </p:cBhvr>
                                    </p:animEffect>
                                    <p:set>
                                      <p:cBhvr>
                                        <p:cTn id="137" dur="1" fill="hold">
                                          <p:stCondLst>
                                            <p:cond delay="499"/>
                                          </p:stCondLst>
                                        </p:cTn>
                                        <p:tgtEl>
                                          <p:spTgt spid="660539"/>
                                        </p:tgtEl>
                                        <p:attrNameLst>
                                          <p:attrName>style.visibility</p:attrName>
                                        </p:attrNameLst>
                                      </p:cBhvr>
                                      <p:to>
                                        <p:strVal val="hidden"/>
                                      </p:to>
                                    </p:set>
                                  </p:childTnLst>
                                </p:cTn>
                              </p:par>
                            </p:childTnLst>
                          </p:cTn>
                        </p:par>
                        <p:par>
                          <p:cTn id="138" fill="hold">
                            <p:stCondLst>
                              <p:cond delay="500"/>
                            </p:stCondLst>
                            <p:childTnLst>
                              <p:par>
                                <p:cTn id="139" presetID="3" presetClass="entr" presetSubtype="10" fill="hold" grpId="0" nodeType="afterEffect">
                                  <p:stCondLst>
                                    <p:cond delay="0"/>
                                  </p:stCondLst>
                                  <p:childTnLst>
                                    <p:set>
                                      <p:cBhvr>
                                        <p:cTn id="140" dur="1" fill="hold">
                                          <p:stCondLst>
                                            <p:cond delay="0"/>
                                          </p:stCondLst>
                                        </p:cTn>
                                        <p:tgtEl>
                                          <p:spTgt spid="660540"/>
                                        </p:tgtEl>
                                        <p:attrNameLst>
                                          <p:attrName>style.visibility</p:attrName>
                                        </p:attrNameLst>
                                      </p:cBhvr>
                                      <p:to>
                                        <p:strVal val="visible"/>
                                      </p:to>
                                    </p:set>
                                    <p:animEffect transition="in" filter="blinds(horizontal)">
                                      <p:cBhvr>
                                        <p:cTn id="141" dur="500"/>
                                        <p:tgtEl>
                                          <p:spTgt spid="660540"/>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grpId="1" nodeType="clickEffect">
                                  <p:stCondLst>
                                    <p:cond delay="0"/>
                                  </p:stCondLst>
                                  <p:childTnLst>
                                    <p:animEffect transition="out" filter="blinds(horizontal)">
                                      <p:cBhvr>
                                        <p:cTn id="145" dur="500"/>
                                        <p:tgtEl>
                                          <p:spTgt spid="660540"/>
                                        </p:tgtEl>
                                      </p:cBhvr>
                                    </p:animEffect>
                                    <p:set>
                                      <p:cBhvr>
                                        <p:cTn id="146" dur="1" fill="hold">
                                          <p:stCondLst>
                                            <p:cond delay="499"/>
                                          </p:stCondLst>
                                        </p:cTn>
                                        <p:tgtEl>
                                          <p:spTgt spid="660540"/>
                                        </p:tgtEl>
                                        <p:attrNameLst>
                                          <p:attrName>style.visibility</p:attrName>
                                        </p:attrNameLst>
                                      </p:cBhvr>
                                      <p:to>
                                        <p:strVal val="hidden"/>
                                      </p:to>
                                    </p:set>
                                  </p:childTnLst>
                                </p:cTn>
                              </p:par>
                            </p:childTnLst>
                          </p:cTn>
                        </p:par>
                        <p:par>
                          <p:cTn id="147" fill="hold">
                            <p:stCondLst>
                              <p:cond delay="500"/>
                            </p:stCondLst>
                            <p:childTnLst>
                              <p:par>
                                <p:cTn id="148" presetID="52" presetClass="entr" presetSubtype="0" fill="hold" nodeType="afterEffect">
                                  <p:stCondLst>
                                    <p:cond delay="0"/>
                                  </p:stCondLst>
                                  <p:childTnLst>
                                    <p:set>
                                      <p:cBhvr>
                                        <p:cTn id="149" dur="1" fill="hold">
                                          <p:stCondLst>
                                            <p:cond delay="0"/>
                                          </p:stCondLst>
                                        </p:cTn>
                                        <p:tgtEl>
                                          <p:spTgt spid="12"/>
                                        </p:tgtEl>
                                        <p:attrNameLst>
                                          <p:attrName>style.visibility</p:attrName>
                                        </p:attrNameLst>
                                      </p:cBhvr>
                                      <p:to>
                                        <p:strVal val="visible"/>
                                      </p:to>
                                    </p:set>
                                    <p:animScale>
                                      <p:cBhvr>
                                        <p:cTn id="15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1" dur="1000" decel="50000" fill="hold">
                                          <p:stCondLst>
                                            <p:cond delay="0"/>
                                          </p:stCondLst>
                                        </p:cTn>
                                        <p:tgtEl>
                                          <p:spTgt spid="12"/>
                                        </p:tgtEl>
                                        <p:attrNameLst>
                                          <p:attrName>ppt_x</p:attrName>
                                          <p:attrName>ppt_y</p:attrName>
                                        </p:attrNameLst>
                                      </p:cBhvr>
                                    </p:animMotion>
                                    <p:animEffect transition="in" filter="fade">
                                      <p:cBhvr>
                                        <p:cTn id="152" dur="1000"/>
                                        <p:tgtEl>
                                          <p:spTgt spid="12"/>
                                        </p:tgtEl>
                                      </p:cBhvr>
                                    </p:animEffect>
                                  </p:childTnLst>
                                </p:cTn>
                              </p:par>
                              <p:par>
                                <p:cTn id="153" presetID="52" presetClass="entr" presetSubtype="0" fill="hold" nodeType="withEffect">
                                  <p:stCondLst>
                                    <p:cond delay="0"/>
                                  </p:stCondLst>
                                  <p:childTnLst>
                                    <p:set>
                                      <p:cBhvr>
                                        <p:cTn id="154" dur="1" fill="hold">
                                          <p:stCondLst>
                                            <p:cond delay="0"/>
                                          </p:stCondLst>
                                        </p:cTn>
                                        <p:tgtEl>
                                          <p:spTgt spid="7"/>
                                        </p:tgtEl>
                                        <p:attrNameLst>
                                          <p:attrName>style.visibility</p:attrName>
                                        </p:attrNameLst>
                                      </p:cBhvr>
                                      <p:to>
                                        <p:strVal val="visible"/>
                                      </p:to>
                                    </p:set>
                                    <p:animScale>
                                      <p:cBhvr>
                                        <p:cTn id="15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6" dur="1000" decel="50000" fill="hold">
                                          <p:stCondLst>
                                            <p:cond delay="0"/>
                                          </p:stCondLst>
                                        </p:cTn>
                                        <p:tgtEl>
                                          <p:spTgt spid="7"/>
                                        </p:tgtEl>
                                        <p:attrNameLst>
                                          <p:attrName>ppt_x</p:attrName>
                                          <p:attrName>ppt_y</p:attrName>
                                        </p:attrNameLst>
                                      </p:cBhvr>
                                    </p:animMotion>
                                    <p:animEffect transition="in" filter="fade">
                                      <p:cBhvr>
                                        <p:cTn id="157" dur="1000"/>
                                        <p:tgtEl>
                                          <p:spTgt spid="7"/>
                                        </p:tgtEl>
                                      </p:cBhvr>
                                    </p:animEffect>
                                  </p:childTnLst>
                                </p:cTn>
                              </p:par>
                            </p:childTnLst>
                          </p:cTn>
                        </p:par>
                      </p:childTnLst>
                    </p:cTn>
                  </p:par>
                  <p:par>
                    <p:cTn id="158" fill="hold">
                      <p:stCondLst>
                        <p:cond delay="indefinite"/>
                      </p:stCondLst>
                      <p:childTnLst>
                        <p:par>
                          <p:cTn id="159" fill="hold">
                            <p:stCondLst>
                              <p:cond delay="0"/>
                            </p:stCondLst>
                            <p:childTnLst>
                              <p:par>
                                <p:cTn id="160" presetID="52" presetClass="exit" presetSubtype="0" fill="hold" nodeType="clickEffect">
                                  <p:stCondLst>
                                    <p:cond delay="0"/>
                                  </p:stCondLst>
                                  <p:childTnLst>
                                    <p:animScale>
                                      <p:cBhvr>
                                        <p:cTn id="161" dur="1000" accel="50000">
                                          <p:stCondLst>
                                            <p:cond delay="0"/>
                                          </p:stCondLst>
                                        </p:cTn>
                                        <p:tgtEl>
                                          <p:spTgt spid="1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62" dur="1000" accel="50000">
                                          <p:stCondLst>
                                            <p:cond delay="0"/>
                                          </p:stCondLst>
                                        </p:cTn>
                                        <p:tgtEl>
                                          <p:spTgt spid="12"/>
                                        </p:tgtEl>
                                        <p:attrNameLst>
                                          <p:attrName>ppt_x</p:attrName>
                                          <p:attrName>ppt_y</p:attrName>
                                        </p:attrNameLst>
                                      </p:cBhvr>
                                    </p:animMotion>
                                    <p:animEffect transition="out" filter="fade">
                                      <p:cBhvr>
                                        <p:cTn id="163" dur="1000"/>
                                        <p:tgtEl>
                                          <p:spTgt spid="12"/>
                                        </p:tgtEl>
                                      </p:cBhvr>
                                    </p:animEffect>
                                    <p:set>
                                      <p:cBhvr>
                                        <p:cTn id="164" dur="1" fill="hold">
                                          <p:stCondLst>
                                            <p:cond delay="999"/>
                                          </p:stCondLst>
                                        </p:cTn>
                                        <p:tgtEl>
                                          <p:spTgt spid="12"/>
                                        </p:tgtEl>
                                        <p:attrNameLst>
                                          <p:attrName>style.visibility</p:attrName>
                                        </p:attrNameLst>
                                      </p:cBhvr>
                                      <p:to>
                                        <p:strVal val="hidden"/>
                                      </p:to>
                                    </p:set>
                                  </p:childTnLst>
                                </p:cTn>
                              </p:par>
                            </p:childTnLst>
                          </p:cTn>
                        </p:par>
                        <p:par>
                          <p:cTn id="165" fill="hold">
                            <p:stCondLst>
                              <p:cond delay="1000"/>
                            </p:stCondLst>
                            <p:childTnLst>
                              <p:par>
                                <p:cTn id="166" presetID="34" presetClass="entr" presetSubtype="0" fill="hold" nodeType="afterEffect">
                                  <p:stCondLst>
                                    <p:cond delay="0"/>
                                  </p:stCondLst>
                                  <p:childTnLst>
                                    <p:set>
                                      <p:cBhvr>
                                        <p:cTn id="167" dur="1" fill="hold">
                                          <p:stCondLst>
                                            <p:cond delay="0"/>
                                          </p:stCondLst>
                                        </p:cTn>
                                        <p:tgtEl>
                                          <p:spTgt spid="8"/>
                                        </p:tgtEl>
                                        <p:attrNameLst>
                                          <p:attrName>style.visibility</p:attrName>
                                        </p:attrNameLst>
                                      </p:cBhvr>
                                      <p:to>
                                        <p:strVal val="visible"/>
                                      </p:to>
                                    </p:set>
                                    <p:anim from="(-#ppt_w/2)" to="(#ppt_x)" calcmode="lin" valueType="num">
                                      <p:cBhvr>
                                        <p:cTn id="168" dur="600" fill="hold">
                                          <p:stCondLst>
                                            <p:cond delay="0"/>
                                          </p:stCondLst>
                                        </p:cTn>
                                        <p:tgtEl>
                                          <p:spTgt spid="8"/>
                                        </p:tgtEl>
                                        <p:attrNameLst>
                                          <p:attrName>ppt_x</p:attrName>
                                        </p:attrNameLst>
                                      </p:cBhvr>
                                    </p:anim>
                                    <p:anim from="0" to="-1.0" calcmode="lin" valueType="num">
                                      <p:cBhvr>
                                        <p:cTn id="169" dur="200" decel="50000" autoRev="1" fill="hold">
                                          <p:stCondLst>
                                            <p:cond delay="600"/>
                                          </p:stCondLst>
                                        </p:cTn>
                                        <p:tgtEl>
                                          <p:spTgt spid="8"/>
                                        </p:tgtEl>
                                        <p:attrNameLst>
                                          <p:attrName>xshear</p:attrName>
                                        </p:attrNameLst>
                                      </p:cBhvr>
                                    </p:anim>
                                    <p:animScale>
                                      <p:cBhvr>
                                        <p:cTn id="170" dur="200" decel="100000" autoRev="1" fill="hold">
                                          <p:stCondLst>
                                            <p:cond delay="600"/>
                                          </p:stCondLst>
                                        </p:cTn>
                                        <p:tgtEl>
                                          <p:spTgt spid="8"/>
                                        </p:tgtEl>
                                      </p:cBhvr>
                                      <p:from x="100000" y="100000"/>
                                      <p:to x="80000" y="100000"/>
                                    </p:animScale>
                                    <p:anim by="(#ppt_h/3+#ppt_w*0.1)" calcmode="lin" valueType="num">
                                      <p:cBhvr additive="sum">
                                        <p:cTn id="171" dur="200" decel="100000" autoRev="1" fill="hold">
                                          <p:stCondLst>
                                            <p:cond delay="600"/>
                                          </p:stCondLst>
                                        </p:cTn>
                                        <p:tgtEl>
                                          <p:spTgt spid="8"/>
                                        </p:tgtEl>
                                        <p:attrNameLst>
                                          <p:attrName>ppt_x</p:attrName>
                                        </p:attrNameLst>
                                      </p:cBhvr>
                                    </p:anim>
                                  </p:childTnLst>
                                </p:cTn>
                              </p:par>
                            </p:childTnLst>
                          </p:cTn>
                        </p:par>
                      </p:childTnLst>
                    </p:cTn>
                  </p:par>
                  <p:par>
                    <p:cTn id="172" fill="hold">
                      <p:stCondLst>
                        <p:cond delay="indefinite"/>
                      </p:stCondLst>
                      <p:childTnLst>
                        <p:par>
                          <p:cTn id="173" fill="hold">
                            <p:stCondLst>
                              <p:cond delay="0"/>
                            </p:stCondLst>
                            <p:childTnLst>
                              <p:par>
                                <p:cTn id="174" presetID="34" presetClass="exit" presetSubtype="0" fill="hold" nodeType="clickEffect">
                                  <p:stCondLst>
                                    <p:cond delay="0"/>
                                  </p:stCondLst>
                                  <p:childTnLst>
                                    <p:anim from="(ppt_x)" to="(ppt_x+1)" calcmode="lin" valueType="num">
                                      <p:cBhvr>
                                        <p:cTn id="175" dur="1000">
                                          <p:stCondLst>
                                            <p:cond delay="0"/>
                                          </p:stCondLst>
                                        </p:cTn>
                                        <p:tgtEl>
                                          <p:spTgt spid="8"/>
                                        </p:tgtEl>
                                        <p:attrNameLst>
                                          <p:attrName>ppt_x</p:attrName>
                                        </p:attrNameLst>
                                      </p:cBhvr>
                                    </p:anim>
                                    <p:anim from="0" to="-1.0" calcmode="lin" valueType="num">
                                      <p:cBhvr>
                                        <p:cTn id="176" dur="200" accel="50000">
                                          <p:stCondLst>
                                            <p:cond delay="0"/>
                                          </p:stCondLst>
                                        </p:cTn>
                                        <p:tgtEl>
                                          <p:spTgt spid="8"/>
                                        </p:tgtEl>
                                        <p:attrNameLst>
                                          <p:attrName>xshear</p:attrName>
                                        </p:attrNameLst>
                                      </p:cBhvr>
                                    </p:anim>
                                    <p:set>
                                      <p:cBhvr>
                                        <p:cTn id="177" dur="800">
                                          <p:stCondLst>
                                            <p:cond delay="200"/>
                                          </p:stCondLst>
                                        </p:cTn>
                                        <p:tgtEl>
                                          <p:spTgt spid="8"/>
                                        </p:tgtEl>
                                        <p:attrNameLst>
                                          <p:attrName>xshear</p:attrName>
                                        </p:attrNameLst>
                                      </p:cBhvr>
                                      <p:to>
                                        <p:strVal val="-1.0"/>
                                      </p:to>
                                    </p:set>
                                    <p:set>
                                      <p:cBhvr>
                                        <p:cTn id="178" dur="1" fill="hold">
                                          <p:stCondLst>
                                            <p:cond delay="999"/>
                                          </p:stCondLst>
                                        </p:cTn>
                                        <p:tgtEl>
                                          <p:spTgt spid="8"/>
                                        </p:tgtEl>
                                        <p:attrNameLst>
                                          <p:attrName>style.visibility</p:attrName>
                                        </p:attrNameLst>
                                      </p:cBhvr>
                                      <p:to>
                                        <p:strVal val="hidden"/>
                                      </p:to>
                                    </p:set>
                                  </p:childTnLst>
                                </p:cTn>
                              </p:par>
                            </p:childTnLst>
                          </p:cTn>
                        </p:par>
                        <p:par>
                          <p:cTn id="179" fill="hold">
                            <p:stCondLst>
                              <p:cond delay="1000"/>
                            </p:stCondLst>
                            <p:childTnLst>
                              <p:par>
                                <p:cTn id="180" presetID="26" presetClass="entr" presetSubtype="0" fill="hold" nodeType="afterEffect">
                                  <p:stCondLst>
                                    <p:cond delay="0"/>
                                  </p:stCondLst>
                                  <p:childTnLst>
                                    <p:set>
                                      <p:cBhvr>
                                        <p:cTn id="181" dur="1" fill="hold">
                                          <p:stCondLst>
                                            <p:cond delay="0"/>
                                          </p:stCondLst>
                                        </p:cTn>
                                        <p:tgtEl>
                                          <p:spTgt spid="13"/>
                                        </p:tgtEl>
                                        <p:attrNameLst>
                                          <p:attrName>style.visibility</p:attrName>
                                        </p:attrNameLst>
                                      </p:cBhvr>
                                      <p:to>
                                        <p:strVal val="visible"/>
                                      </p:to>
                                    </p:set>
                                    <p:animEffect transition="in" filter="wipe(down)">
                                      <p:cBhvr>
                                        <p:cTn id="182" dur="580">
                                          <p:stCondLst>
                                            <p:cond delay="0"/>
                                          </p:stCondLst>
                                        </p:cTn>
                                        <p:tgtEl>
                                          <p:spTgt spid="13"/>
                                        </p:tgtEl>
                                      </p:cBhvr>
                                    </p:animEffect>
                                    <p:anim calcmode="lin" valueType="num">
                                      <p:cBhvr>
                                        <p:cTn id="18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8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8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8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8" dur="26">
                                          <p:stCondLst>
                                            <p:cond delay="650"/>
                                          </p:stCondLst>
                                        </p:cTn>
                                        <p:tgtEl>
                                          <p:spTgt spid="13"/>
                                        </p:tgtEl>
                                      </p:cBhvr>
                                      <p:to x="100000" y="60000"/>
                                    </p:animScale>
                                    <p:animScale>
                                      <p:cBhvr>
                                        <p:cTn id="189" dur="166" decel="50000">
                                          <p:stCondLst>
                                            <p:cond delay="676"/>
                                          </p:stCondLst>
                                        </p:cTn>
                                        <p:tgtEl>
                                          <p:spTgt spid="13"/>
                                        </p:tgtEl>
                                      </p:cBhvr>
                                      <p:to x="100000" y="100000"/>
                                    </p:animScale>
                                    <p:animScale>
                                      <p:cBhvr>
                                        <p:cTn id="190" dur="26">
                                          <p:stCondLst>
                                            <p:cond delay="1312"/>
                                          </p:stCondLst>
                                        </p:cTn>
                                        <p:tgtEl>
                                          <p:spTgt spid="13"/>
                                        </p:tgtEl>
                                      </p:cBhvr>
                                      <p:to x="100000" y="80000"/>
                                    </p:animScale>
                                    <p:animScale>
                                      <p:cBhvr>
                                        <p:cTn id="191" dur="166" decel="50000">
                                          <p:stCondLst>
                                            <p:cond delay="1338"/>
                                          </p:stCondLst>
                                        </p:cTn>
                                        <p:tgtEl>
                                          <p:spTgt spid="13"/>
                                        </p:tgtEl>
                                      </p:cBhvr>
                                      <p:to x="100000" y="100000"/>
                                    </p:animScale>
                                    <p:animScale>
                                      <p:cBhvr>
                                        <p:cTn id="192" dur="26">
                                          <p:stCondLst>
                                            <p:cond delay="1642"/>
                                          </p:stCondLst>
                                        </p:cTn>
                                        <p:tgtEl>
                                          <p:spTgt spid="13"/>
                                        </p:tgtEl>
                                      </p:cBhvr>
                                      <p:to x="100000" y="90000"/>
                                    </p:animScale>
                                    <p:animScale>
                                      <p:cBhvr>
                                        <p:cTn id="193" dur="166" decel="50000">
                                          <p:stCondLst>
                                            <p:cond delay="1668"/>
                                          </p:stCondLst>
                                        </p:cTn>
                                        <p:tgtEl>
                                          <p:spTgt spid="13"/>
                                        </p:tgtEl>
                                      </p:cBhvr>
                                      <p:to x="100000" y="100000"/>
                                    </p:animScale>
                                    <p:animScale>
                                      <p:cBhvr>
                                        <p:cTn id="194" dur="26">
                                          <p:stCondLst>
                                            <p:cond delay="1808"/>
                                          </p:stCondLst>
                                        </p:cTn>
                                        <p:tgtEl>
                                          <p:spTgt spid="13"/>
                                        </p:tgtEl>
                                      </p:cBhvr>
                                      <p:to x="100000" y="95000"/>
                                    </p:animScale>
                                    <p:animScale>
                                      <p:cBhvr>
                                        <p:cTn id="195" dur="166" decel="50000">
                                          <p:stCondLst>
                                            <p:cond delay="1834"/>
                                          </p:stCondLst>
                                        </p:cTn>
                                        <p:tgtEl>
                                          <p:spTgt spid="13"/>
                                        </p:tgtEl>
                                      </p:cBhvr>
                                      <p:to x="100000" y="100000"/>
                                    </p:animScale>
                                  </p:childTnLst>
                                </p:cTn>
                              </p:par>
                            </p:childTnLst>
                          </p:cTn>
                        </p:par>
                      </p:childTnLst>
                    </p:cTn>
                  </p:par>
                  <p:par>
                    <p:cTn id="196" fill="hold">
                      <p:stCondLst>
                        <p:cond delay="indefinite"/>
                      </p:stCondLst>
                      <p:childTnLst>
                        <p:par>
                          <p:cTn id="197" fill="hold">
                            <p:stCondLst>
                              <p:cond delay="0"/>
                            </p:stCondLst>
                            <p:childTnLst>
                              <p:par>
                                <p:cTn id="198" presetID="39" presetClass="exit" presetSubtype="0" decel="100000" fill="hold" nodeType="clickEffect">
                                  <p:stCondLst>
                                    <p:cond delay="0"/>
                                  </p:stCondLst>
                                  <p:childTnLst>
                                    <p:anim calcmode="lin" valueType="num">
                                      <p:cBhvr>
                                        <p:cTn id="199" dur="500"/>
                                        <p:tgtEl>
                                          <p:spTgt spid="13"/>
                                        </p:tgtEl>
                                        <p:attrNameLst>
                                          <p:attrName>ppt_h</p:attrName>
                                        </p:attrNameLst>
                                      </p:cBhvr>
                                      <p:tavLst>
                                        <p:tav tm="0">
                                          <p:val>
                                            <p:strVal val="ppt_h"/>
                                          </p:val>
                                        </p:tav>
                                        <p:tav tm="50000">
                                          <p:val>
                                            <p:strVal val="ppt_h/20"/>
                                          </p:val>
                                        </p:tav>
                                        <p:tav tm="100000">
                                          <p:val>
                                            <p:strVal val="ppt_h/20"/>
                                          </p:val>
                                        </p:tav>
                                      </p:tavLst>
                                    </p:anim>
                                    <p:anim calcmode="lin" valueType="num">
                                      <p:cBhvr>
                                        <p:cTn id="200" dur="500"/>
                                        <p:tgtEl>
                                          <p:spTgt spid="13"/>
                                        </p:tgtEl>
                                        <p:attrNameLst>
                                          <p:attrName>ppt_w</p:attrName>
                                        </p:attrNameLst>
                                      </p:cBhvr>
                                      <p:tavLst>
                                        <p:tav tm="0">
                                          <p:val>
                                            <p:strVal val="ppt_w"/>
                                          </p:val>
                                        </p:tav>
                                        <p:tav tm="50000">
                                          <p:val>
                                            <p:strVal val="ppt_w+.3"/>
                                          </p:val>
                                        </p:tav>
                                        <p:tav tm="100000">
                                          <p:val>
                                            <p:strVal val="ppt_w+.3"/>
                                          </p:val>
                                        </p:tav>
                                      </p:tavLst>
                                    </p:anim>
                                    <p:anim calcmode="lin" valueType="num">
                                      <p:cBhvr>
                                        <p:cTn id="201" dur="500"/>
                                        <p:tgtEl>
                                          <p:spTgt spid="13"/>
                                        </p:tgtEl>
                                        <p:attrNameLst>
                                          <p:attrName>ppt_x</p:attrName>
                                        </p:attrNameLst>
                                      </p:cBhvr>
                                      <p:tavLst>
                                        <p:tav tm="0">
                                          <p:val>
                                            <p:strVal val="ppt_x"/>
                                          </p:val>
                                        </p:tav>
                                        <p:tav tm="50000">
                                          <p:val>
                                            <p:strVal val="ppt_x"/>
                                          </p:val>
                                        </p:tav>
                                        <p:tav tm="100000">
                                          <p:val>
                                            <p:strVal val="ppt_x-.3"/>
                                          </p:val>
                                        </p:tav>
                                      </p:tavLst>
                                    </p:anim>
                                    <p:anim calcmode="lin" valueType="num">
                                      <p:cBhvr>
                                        <p:cTn id="202" dur="500"/>
                                        <p:tgtEl>
                                          <p:spTgt spid="13"/>
                                        </p:tgtEl>
                                        <p:attrNameLst>
                                          <p:attrName>ppt_y</p:attrName>
                                        </p:attrNameLst>
                                      </p:cBhvr>
                                      <p:tavLst>
                                        <p:tav tm="0">
                                          <p:val>
                                            <p:strVal val="ppt_y"/>
                                          </p:val>
                                        </p:tav>
                                        <p:tav tm="100000">
                                          <p:val>
                                            <p:strVal val="ppt_y"/>
                                          </p:val>
                                        </p:tav>
                                      </p:tavLst>
                                    </p:anim>
                                    <p:set>
                                      <p:cBhvr>
                                        <p:cTn id="203" dur="1" fill="hold">
                                          <p:stCondLst>
                                            <p:cond delay="499"/>
                                          </p:stCondLst>
                                        </p:cTn>
                                        <p:tgtEl>
                                          <p:spTgt spid="13"/>
                                        </p:tgtEl>
                                        <p:attrNameLst>
                                          <p:attrName>style.visibility</p:attrName>
                                        </p:attrNameLst>
                                      </p:cBhvr>
                                      <p:to>
                                        <p:strVal val="hidden"/>
                                      </p:to>
                                    </p:set>
                                  </p:childTnLst>
                                </p:cTn>
                              </p:par>
                            </p:childTnLst>
                          </p:cTn>
                        </p:par>
                        <p:par>
                          <p:cTn id="204" fill="hold">
                            <p:stCondLst>
                              <p:cond delay="500"/>
                            </p:stCondLst>
                            <p:childTnLst>
                              <p:par>
                                <p:cTn id="205" presetID="6" presetClass="emph" presetSubtype="0" fill="hold" nodeType="afterEffect">
                                  <p:stCondLst>
                                    <p:cond delay="0"/>
                                  </p:stCondLst>
                                  <p:childTnLst>
                                    <p:animScale>
                                      <p:cBhvr>
                                        <p:cTn id="206" dur="2000" fill="hold"/>
                                        <p:tgtEl>
                                          <p:spTgt spid="7"/>
                                        </p:tgtEl>
                                      </p:cBhvr>
                                      <p:by x="150000" y="150000"/>
                                    </p:animScale>
                                  </p:childTnLst>
                                </p:cTn>
                              </p:par>
                            </p:childTnLst>
                          </p:cTn>
                        </p:par>
                        <p:par>
                          <p:cTn id="207" fill="hold">
                            <p:stCondLst>
                              <p:cond delay="2500"/>
                            </p:stCondLst>
                            <p:childTnLst>
                              <p:par>
                                <p:cTn id="208" presetID="51" presetClass="exit" presetSubtype="0" fill="hold" nodeType="afterEffect">
                                  <p:stCondLst>
                                    <p:cond delay="0"/>
                                  </p:stCondLst>
                                  <p:childTnLst>
                                    <p:animEffect transition="out" filter="fade">
                                      <p:cBhvr>
                                        <p:cTn id="209" dur="770" accel="100000">
                                          <p:stCondLst>
                                            <p:cond delay="1230"/>
                                          </p:stCondLst>
                                        </p:cTn>
                                        <p:tgtEl>
                                          <p:spTgt spid="7"/>
                                        </p:tgtEl>
                                      </p:cBhvr>
                                    </p:animEffect>
                                    <p:animScale>
                                      <p:cBhvr>
                                        <p:cTn id="210" dur="770" accel="100000">
                                          <p:stCondLst>
                                            <p:cond delay="1230"/>
                                          </p:stCondLst>
                                        </p:cTn>
                                        <p:tgtEl>
                                          <p:spTgt spid="7"/>
                                        </p:tgtEl>
                                      </p:cBhvr>
                                      <p:from x="200000" y="450000"/>
                                      <p:to x="10000" y="10000"/>
                                    </p:animScale>
                                    <p:animScale>
                                      <p:cBhvr>
                                        <p:cTn id="211" dur="1230" decel="100000"/>
                                        <p:tgtEl>
                                          <p:spTgt spid="7"/>
                                        </p:tgtEl>
                                      </p:cBhvr>
                                      <p:from x="100000" y="100000"/>
                                      <p:to x="200000" y="450000"/>
                                    </p:animScale>
                                    <p:anim from="(ppt_x)" to="(0.5)" calcmode="lin" valueType="num">
                                      <p:cBhvr>
                                        <p:cTn id="212" dur="1230" decel="100000"/>
                                        <p:tgtEl>
                                          <p:spTgt spid="7"/>
                                        </p:tgtEl>
                                        <p:attrNameLst>
                                          <p:attrName>ppt_x</p:attrName>
                                        </p:attrNameLst>
                                      </p:cBhvr>
                                    </p:anim>
                                    <p:anim from="(0.5)" to="(0.5)" calcmode="lin" valueType="num">
                                      <p:cBhvr>
                                        <p:cTn id="213" dur="770">
                                          <p:stCondLst>
                                            <p:cond delay="1230"/>
                                          </p:stCondLst>
                                        </p:cTn>
                                        <p:tgtEl>
                                          <p:spTgt spid="7"/>
                                        </p:tgtEl>
                                        <p:attrNameLst>
                                          <p:attrName>ppt_x</p:attrName>
                                        </p:attrNameLst>
                                      </p:cBhvr>
                                    </p:anim>
                                    <p:anim from="(ppt_y)" to="(ppt_y+0.4)" calcmode="lin" valueType="num">
                                      <p:cBhvr>
                                        <p:cTn id="214" dur="1230" decel="100000"/>
                                        <p:tgtEl>
                                          <p:spTgt spid="7"/>
                                        </p:tgtEl>
                                        <p:attrNameLst>
                                          <p:attrName>ppt_y</p:attrName>
                                        </p:attrNameLst>
                                      </p:cBhvr>
                                    </p:anim>
                                    <p:anim from="(ppt_y)" to="(ppt_y)" calcmode="lin" valueType="num">
                                      <p:cBhvr>
                                        <p:cTn id="215" dur="770">
                                          <p:stCondLst>
                                            <p:cond delay="1230"/>
                                          </p:stCondLst>
                                        </p:cTn>
                                        <p:tgtEl>
                                          <p:spTgt spid="7"/>
                                        </p:tgtEl>
                                        <p:attrNameLst>
                                          <p:attrName>ppt_y</p:attrName>
                                        </p:attrNameLst>
                                      </p:cBhvr>
                                    </p:anim>
                                    <p:set>
                                      <p:cBhvr>
                                        <p:cTn id="216" dur="1" fill="hold">
                                          <p:stCondLst>
                                            <p:cond delay="1999"/>
                                          </p:stCondLst>
                                        </p:cTn>
                                        <p:tgtEl>
                                          <p:spTgt spid="7"/>
                                        </p:tgtEl>
                                        <p:attrNameLst>
                                          <p:attrName>style.visibility</p:attrName>
                                        </p:attrNameLst>
                                      </p:cBhvr>
                                      <p:to>
                                        <p:strVal val="hidden"/>
                                      </p:to>
                                    </p:set>
                                  </p:childTnLst>
                                </p:cTn>
                              </p:par>
                              <p:par>
                                <p:cTn id="217" presetID="23" presetClass="exit" presetSubtype="32" fill="hold" grpId="0" nodeType="withEffect">
                                  <p:stCondLst>
                                    <p:cond delay="0"/>
                                  </p:stCondLst>
                                  <p:childTnLst>
                                    <p:anim calcmode="lin" valueType="num">
                                      <p:cBhvr>
                                        <p:cTn id="218" dur="500"/>
                                        <p:tgtEl>
                                          <p:spTgt spid="12290"/>
                                        </p:tgtEl>
                                        <p:attrNameLst>
                                          <p:attrName>ppt_w</p:attrName>
                                        </p:attrNameLst>
                                      </p:cBhvr>
                                      <p:tavLst>
                                        <p:tav tm="0">
                                          <p:val>
                                            <p:strVal val="ppt_w"/>
                                          </p:val>
                                        </p:tav>
                                        <p:tav tm="100000">
                                          <p:val>
                                            <p:fltVal val="0"/>
                                          </p:val>
                                        </p:tav>
                                      </p:tavLst>
                                    </p:anim>
                                    <p:anim calcmode="lin" valueType="num">
                                      <p:cBhvr>
                                        <p:cTn id="219" dur="500"/>
                                        <p:tgtEl>
                                          <p:spTgt spid="12290"/>
                                        </p:tgtEl>
                                        <p:attrNameLst>
                                          <p:attrName>ppt_h</p:attrName>
                                        </p:attrNameLst>
                                      </p:cBhvr>
                                      <p:tavLst>
                                        <p:tav tm="0">
                                          <p:val>
                                            <p:strVal val="ppt_h"/>
                                          </p:val>
                                        </p:tav>
                                        <p:tav tm="100000">
                                          <p:val>
                                            <p:fltVal val="0"/>
                                          </p:val>
                                        </p:tav>
                                      </p:tavLst>
                                    </p:anim>
                                    <p:set>
                                      <p:cBhvr>
                                        <p:cTn id="220" dur="1" fill="hold">
                                          <p:stCondLst>
                                            <p:cond delay="499"/>
                                          </p:stCondLst>
                                        </p:cTn>
                                        <p:tgtEl>
                                          <p:spTgt spid="12290"/>
                                        </p:tgtEl>
                                        <p:attrNameLst>
                                          <p:attrName>style.visibility</p:attrName>
                                        </p:attrNameLst>
                                      </p:cBhvr>
                                      <p:to>
                                        <p:strVal val="hidden"/>
                                      </p:to>
                                    </p:set>
                                  </p:childTnLst>
                                </p:cTn>
                              </p:par>
                              <p:par>
                                <p:cTn id="221" presetID="23" presetClass="exit" presetSubtype="32" fill="hold" grpId="0" nodeType="withEffect">
                                  <p:stCondLst>
                                    <p:cond delay="0"/>
                                  </p:stCondLst>
                                  <p:childTnLst>
                                    <p:anim calcmode="lin" valueType="num">
                                      <p:cBhvr>
                                        <p:cTn id="222" dur="500"/>
                                        <p:tgtEl>
                                          <p:spTgt spid="12292"/>
                                        </p:tgtEl>
                                        <p:attrNameLst>
                                          <p:attrName>ppt_w</p:attrName>
                                        </p:attrNameLst>
                                      </p:cBhvr>
                                      <p:tavLst>
                                        <p:tav tm="0">
                                          <p:val>
                                            <p:strVal val="ppt_w"/>
                                          </p:val>
                                        </p:tav>
                                        <p:tav tm="100000">
                                          <p:val>
                                            <p:fltVal val="0"/>
                                          </p:val>
                                        </p:tav>
                                      </p:tavLst>
                                    </p:anim>
                                    <p:anim calcmode="lin" valueType="num">
                                      <p:cBhvr>
                                        <p:cTn id="223" dur="500"/>
                                        <p:tgtEl>
                                          <p:spTgt spid="12292"/>
                                        </p:tgtEl>
                                        <p:attrNameLst>
                                          <p:attrName>ppt_h</p:attrName>
                                        </p:attrNameLst>
                                      </p:cBhvr>
                                      <p:tavLst>
                                        <p:tav tm="0">
                                          <p:val>
                                            <p:strVal val="ppt_h"/>
                                          </p:val>
                                        </p:tav>
                                        <p:tav tm="100000">
                                          <p:val>
                                            <p:fltVal val="0"/>
                                          </p:val>
                                        </p:tav>
                                      </p:tavLst>
                                    </p:anim>
                                    <p:set>
                                      <p:cBhvr>
                                        <p:cTn id="224" dur="1" fill="hold">
                                          <p:stCondLst>
                                            <p:cond delay="499"/>
                                          </p:stCondLst>
                                        </p:cTn>
                                        <p:tgtEl>
                                          <p:spTgt spid="12292"/>
                                        </p:tgtEl>
                                        <p:attrNameLst>
                                          <p:attrName>style.visibility</p:attrName>
                                        </p:attrNameLst>
                                      </p:cBhvr>
                                      <p:to>
                                        <p:strVal val="hidden"/>
                                      </p:to>
                                    </p:set>
                                  </p:childTnLst>
                                </p:cTn>
                              </p:par>
                              <p:par>
                                <p:cTn id="225" presetID="23" presetClass="exit" presetSubtype="32" fill="hold" grpId="0" nodeType="withEffect">
                                  <p:stCondLst>
                                    <p:cond delay="0"/>
                                  </p:stCondLst>
                                  <p:childTnLst>
                                    <p:anim calcmode="lin" valueType="num">
                                      <p:cBhvr>
                                        <p:cTn id="226" dur="500"/>
                                        <p:tgtEl>
                                          <p:spTgt spid="12297"/>
                                        </p:tgtEl>
                                        <p:attrNameLst>
                                          <p:attrName>ppt_w</p:attrName>
                                        </p:attrNameLst>
                                      </p:cBhvr>
                                      <p:tavLst>
                                        <p:tav tm="0">
                                          <p:val>
                                            <p:strVal val="ppt_w"/>
                                          </p:val>
                                        </p:tav>
                                        <p:tav tm="100000">
                                          <p:val>
                                            <p:fltVal val="0"/>
                                          </p:val>
                                        </p:tav>
                                      </p:tavLst>
                                    </p:anim>
                                    <p:anim calcmode="lin" valueType="num">
                                      <p:cBhvr>
                                        <p:cTn id="227" dur="500"/>
                                        <p:tgtEl>
                                          <p:spTgt spid="12297"/>
                                        </p:tgtEl>
                                        <p:attrNameLst>
                                          <p:attrName>ppt_h</p:attrName>
                                        </p:attrNameLst>
                                      </p:cBhvr>
                                      <p:tavLst>
                                        <p:tav tm="0">
                                          <p:val>
                                            <p:strVal val="ppt_h"/>
                                          </p:val>
                                        </p:tav>
                                        <p:tav tm="100000">
                                          <p:val>
                                            <p:fltVal val="0"/>
                                          </p:val>
                                        </p:tav>
                                      </p:tavLst>
                                    </p:anim>
                                    <p:set>
                                      <p:cBhvr>
                                        <p:cTn id="228" dur="1" fill="hold">
                                          <p:stCondLst>
                                            <p:cond delay="499"/>
                                          </p:stCondLst>
                                        </p:cTn>
                                        <p:tgtEl>
                                          <p:spTgt spid="12297"/>
                                        </p:tgtEl>
                                        <p:attrNameLst>
                                          <p:attrName>style.visibility</p:attrName>
                                        </p:attrNameLst>
                                      </p:cBhvr>
                                      <p:to>
                                        <p:strVal val="hidden"/>
                                      </p:to>
                                    </p:set>
                                  </p:childTnLst>
                                </p:cTn>
                              </p:par>
                              <p:par>
                                <p:cTn id="229" presetID="23" presetClass="exit" presetSubtype="32" fill="hold" grpId="0" nodeType="withEffect">
                                  <p:stCondLst>
                                    <p:cond delay="0"/>
                                  </p:stCondLst>
                                  <p:childTnLst>
                                    <p:anim calcmode="lin" valueType="num">
                                      <p:cBhvr>
                                        <p:cTn id="230" dur="500"/>
                                        <p:tgtEl>
                                          <p:spTgt spid="12299"/>
                                        </p:tgtEl>
                                        <p:attrNameLst>
                                          <p:attrName>ppt_w</p:attrName>
                                        </p:attrNameLst>
                                      </p:cBhvr>
                                      <p:tavLst>
                                        <p:tav tm="0">
                                          <p:val>
                                            <p:strVal val="ppt_w"/>
                                          </p:val>
                                        </p:tav>
                                        <p:tav tm="100000">
                                          <p:val>
                                            <p:fltVal val="0"/>
                                          </p:val>
                                        </p:tav>
                                      </p:tavLst>
                                    </p:anim>
                                    <p:anim calcmode="lin" valueType="num">
                                      <p:cBhvr>
                                        <p:cTn id="231" dur="500"/>
                                        <p:tgtEl>
                                          <p:spTgt spid="12299"/>
                                        </p:tgtEl>
                                        <p:attrNameLst>
                                          <p:attrName>ppt_h</p:attrName>
                                        </p:attrNameLst>
                                      </p:cBhvr>
                                      <p:tavLst>
                                        <p:tav tm="0">
                                          <p:val>
                                            <p:strVal val="ppt_h"/>
                                          </p:val>
                                        </p:tav>
                                        <p:tav tm="100000">
                                          <p:val>
                                            <p:fltVal val="0"/>
                                          </p:val>
                                        </p:tav>
                                      </p:tavLst>
                                    </p:anim>
                                    <p:set>
                                      <p:cBhvr>
                                        <p:cTn id="232" dur="1" fill="hold">
                                          <p:stCondLst>
                                            <p:cond delay="499"/>
                                          </p:stCondLst>
                                        </p:cTn>
                                        <p:tgtEl>
                                          <p:spTgt spid="12299"/>
                                        </p:tgtEl>
                                        <p:attrNameLst>
                                          <p:attrName>style.visibility</p:attrName>
                                        </p:attrNameLst>
                                      </p:cBhvr>
                                      <p:to>
                                        <p:strVal val="hidden"/>
                                      </p:to>
                                    </p:set>
                                  </p:childTnLst>
                                </p:cTn>
                              </p:par>
                              <p:par>
                                <p:cTn id="233" presetID="23" presetClass="exit" presetSubtype="32" fill="hold" grpId="0" nodeType="withEffect">
                                  <p:stCondLst>
                                    <p:cond delay="0"/>
                                  </p:stCondLst>
                                  <p:childTnLst>
                                    <p:anim calcmode="lin" valueType="num">
                                      <p:cBhvr>
                                        <p:cTn id="234" dur="500"/>
                                        <p:tgtEl>
                                          <p:spTgt spid="12294"/>
                                        </p:tgtEl>
                                        <p:attrNameLst>
                                          <p:attrName>ppt_w</p:attrName>
                                        </p:attrNameLst>
                                      </p:cBhvr>
                                      <p:tavLst>
                                        <p:tav tm="0">
                                          <p:val>
                                            <p:strVal val="ppt_w"/>
                                          </p:val>
                                        </p:tav>
                                        <p:tav tm="100000">
                                          <p:val>
                                            <p:fltVal val="0"/>
                                          </p:val>
                                        </p:tav>
                                      </p:tavLst>
                                    </p:anim>
                                    <p:anim calcmode="lin" valueType="num">
                                      <p:cBhvr>
                                        <p:cTn id="235" dur="500"/>
                                        <p:tgtEl>
                                          <p:spTgt spid="12294"/>
                                        </p:tgtEl>
                                        <p:attrNameLst>
                                          <p:attrName>ppt_h</p:attrName>
                                        </p:attrNameLst>
                                      </p:cBhvr>
                                      <p:tavLst>
                                        <p:tav tm="0">
                                          <p:val>
                                            <p:strVal val="ppt_h"/>
                                          </p:val>
                                        </p:tav>
                                        <p:tav tm="100000">
                                          <p:val>
                                            <p:fltVal val="0"/>
                                          </p:val>
                                        </p:tav>
                                      </p:tavLst>
                                    </p:anim>
                                    <p:set>
                                      <p:cBhvr>
                                        <p:cTn id="236" dur="1" fill="hold">
                                          <p:stCondLst>
                                            <p:cond delay="499"/>
                                          </p:stCondLst>
                                        </p:cTn>
                                        <p:tgtEl>
                                          <p:spTgt spid="12294"/>
                                        </p:tgtEl>
                                        <p:attrNameLst>
                                          <p:attrName>style.visibility</p:attrName>
                                        </p:attrNameLst>
                                      </p:cBhvr>
                                      <p:to>
                                        <p:strVal val="hidden"/>
                                      </p:to>
                                    </p:set>
                                  </p:childTnLst>
                                </p:cTn>
                              </p:par>
                              <p:par>
                                <p:cTn id="237" presetID="23" presetClass="exit" presetSubtype="32" fill="hold" grpId="0" nodeType="withEffect">
                                  <p:stCondLst>
                                    <p:cond delay="0"/>
                                  </p:stCondLst>
                                  <p:childTnLst>
                                    <p:anim calcmode="lin" valueType="num">
                                      <p:cBhvr>
                                        <p:cTn id="238" dur="500"/>
                                        <p:tgtEl>
                                          <p:spTgt spid="12291"/>
                                        </p:tgtEl>
                                        <p:attrNameLst>
                                          <p:attrName>ppt_w</p:attrName>
                                        </p:attrNameLst>
                                      </p:cBhvr>
                                      <p:tavLst>
                                        <p:tav tm="0">
                                          <p:val>
                                            <p:strVal val="ppt_w"/>
                                          </p:val>
                                        </p:tav>
                                        <p:tav tm="100000">
                                          <p:val>
                                            <p:fltVal val="0"/>
                                          </p:val>
                                        </p:tav>
                                      </p:tavLst>
                                    </p:anim>
                                    <p:anim calcmode="lin" valueType="num">
                                      <p:cBhvr>
                                        <p:cTn id="239" dur="500"/>
                                        <p:tgtEl>
                                          <p:spTgt spid="12291"/>
                                        </p:tgtEl>
                                        <p:attrNameLst>
                                          <p:attrName>ppt_h</p:attrName>
                                        </p:attrNameLst>
                                      </p:cBhvr>
                                      <p:tavLst>
                                        <p:tav tm="0">
                                          <p:val>
                                            <p:strVal val="ppt_h"/>
                                          </p:val>
                                        </p:tav>
                                        <p:tav tm="100000">
                                          <p:val>
                                            <p:fltVal val="0"/>
                                          </p:val>
                                        </p:tav>
                                      </p:tavLst>
                                    </p:anim>
                                    <p:set>
                                      <p:cBhvr>
                                        <p:cTn id="240" dur="1" fill="hold">
                                          <p:stCondLst>
                                            <p:cond delay="499"/>
                                          </p:stCondLst>
                                        </p:cTn>
                                        <p:tgtEl>
                                          <p:spTgt spid="12291"/>
                                        </p:tgtEl>
                                        <p:attrNameLst>
                                          <p:attrName>style.visibility</p:attrName>
                                        </p:attrNameLst>
                                      </p:cBhvr>
                                      <p:to>
                                        <p:strVal val="hidden"/>
                                      </p:to>
                                    </p:set>
                                  </p:childTnLst>
                                </p:cTn>
                              </p:par>
                              <p:par>
                                <p:cTn id="241" presetID="23" presetClass="exit" presetSubtype="32" fill="hold" grpId="0" nodeType="withEffect">
                                  <p:stCondLst>
                                    <p:cond delay="0"/>
                                  </p:stCondLst>
                                  <p:childTnLst>
                                    <p:anim calcmode="lin" valueType="num">
                                      <p:cBhvr>
                                        <p:cTn id="242" dur="500"/>
                                        <p:tgtEl>
                                          <p:spTgt spid="12295"/>
                                        </p:tgtEl>
                                        <p:attrNameLst>
                                          <p:attrName>ppt_w</p:attrName>
                                        </p:attrNameLst>
                                      </p:cBhvr>
                                      <p:tavLst>
                                        <p:tav tm="0">
                                          <p:val>
                                            <p:strVal val="ppt_w"/>
                                          </p:val>
                                        </p:tav>
                                        <p:tav tm="100000">
                                          <p:val>
                                            <p:fltVal val="0"/>
                                          </p:val>
                                        </p:tav>
                                      </p:tavLst>
                                    </p:anim>
                                    <p:anim calcmode="lin" valueType="num">
                                      <p:cBhvr>
                                        <p:cTn id="243" dur="500"/>
                                        <p:tgtEl>
                                          <p:spTgt spid="12295"/>
                                        </p:tgtEl>
                                        <p:attrNameLst>
                                          <p:attrName>ppt_h</p:attrName>
                                        </p:attrNameLst>
                                      </p:cBhvr>
                                      <p:tavLst>
                                        <p:tav tm="0">
                                          <p:val>
                                            <p:strVal val="ppt_h"/>
                                          </p:val>
                                        </p:tav>
                                        <p:tav tm="100000">
                                          <p:val>
                                            <p:fltVal val="0"/>
                                          </p:val>
                                        </p:tav>
                                      </p:tavLst>
                                    </p:anim>
                                    <p:set>
                                      <p:cBhvr>
                                        <p:cTn id="244" dur="1" fill="hold">
                                          <p:stCondLst>
                                            <p:cond delay="499"/>
                                          </p:stCondLst>
                                        </p:cTn>
                                        <p:tgtEl>
                                          <p:spTgt spid="12295"/>
                                        </p:tgtEl>
                                        <p:attrNameLst>
                                          <p:attrName>style.visibility</p:attrName>
                                        </p:attrNameLst>
                                      </p:cBhvr>
                                      <p:to>
                                        <p:strVal val="hidden"/>
                                      </p:to>
                                    </p:set>
                                  </p:childTnLst>
                                </p:cTn>
                              </p:par>
                              <p:par>
                                <p:cTn id="245" presetID="23" presetClass="exit" presetSubtype="32" fill="hold" grpId="0" nodeType="withEffect">
                                  <p:stCondLst>
                                    <p:cond delay="0"/>
                                  </p:stCondLst>
                                  <p:childTnLst>
                                    <p:anim calcmode="lin" valueType="num">
                                      <p:cBhvr>
                                        <p:cTn id="246" dur="500"/>
                                        <p:tgtEl>
                                          <p:spTgt spid="12293"/>
                                        </p:tgtEl>
                                        <p:attrNameLst>
                                          <p:attrName>ppt_w</p:attrName>
                                        </p:attrNameLst>
                                      </p:cBhvr>
                                      <p:tavLst>
                                        <p:tav tm="0">
                                          <p:val>
                                            <p:strVal val="ppt_w"/>
                                          </p:val>
                                        </p:tav>
                                        <p:tav tm="100000">
                                          <p:val>
                                            <p:fltVal val="0"/>
                                          </p:val>
                                        </p:tav>
                                      </p:tavLst>
                                    </p:anim>
                                    <p:anim calcmode="lin" valueType="num">
                                      <p:cBhvr>
                                        <p:cTn id="247" dur="500"/>
                                        <p:tgtEl>
                                          <p:spTgt spid="12293"/>
                                        </p:tgtEl>
                                        <p:attrNameLst>
                                          <p:attrName>ppt_h</p:attrName>
                                        </p:attrNameLst>
                                      </p:cBhvr>
                                      <p:tavLst>
                                        <p:tav tm="0">
                                          <p:val>
                                            <p:strVal val="ppt_h"/>
                                          </p:val>
                                        </p:tav>
                                        <p:tav tm="100000">
                                          <p:val>
                                            <p:fltVal val="0"/>
                                          </p:val>
                                        </p:tav>
                                      </p:tavLst>
                                    </p:anim>
                                    <p:set>
                                      <p:cBhvr>
                                        <p:cTn id="248" dur="1" fill="hold">
                                          <p:stCondLst>
                                            <p:cond delay="499"/>
                                          </p:stCondLst>
                                        </p:cTn>
                                        <p:tgtEl>
                                          <p:spTgt spid="12293"/>
                                        </p:tgtEl>
                                        <p:attrNameLst>
                                          <p:attrName>style.visibility</p:attrName>
                                        </p:attrNameLst>
                                      </p:cBhvr>
                                      <p:to>
                                        <p:strVal val="hidden"/>
                                      </p:to>
                                    </p:set>
                                  </p:childTnLst>
                                </p:cTn>
                              </p:par>
                              <p:par>
                                <p:cTn id="249" presetID="23" presetClass="exit" presetSubtype="32" fill="hold" grpId="0" nodeType="withEffect">
                                  <p:stCondLst>
                                    <p:cond delay="0"/>
                                  </p:stCondLst>
                                  <p:childTnLst>
                                    <p:anim calcmode="lin" valueType="num">
                                      <p:cBhvr>
                                        <p:cTn id="250" dur="500"/>
                                        <p:tgtEl>
                                          <p:spTgt spid="12296"/>
                                        </p:tgtEl>
                                        <p:attrNameLst>
                                          <p:attrName>ppt_w</p:attrName>
                                        </p:attrNameLst>
                                      </p:cBhvr>
                                      <p:tavLst>
                                        <p:tav tm="0">
                                          <p:val>
                                            <p:strVal val="ppt_w"/>
                                          </p:val>
                                        </p:tav>
                                        <p:tav tm="100000">
                                          <p:val>
                                            <p:fltVal val="0"/>
                                          </p:val>
                                        </p:tav>
                                      </p:tavLst>
                                    </p:anim>
                                    <p:anim calcmode="lin" valueType="num">
                                      <p:cBhvr>
                                        <p:cTn id="251" dur="500"/>
                                        <p:tgtEl>
                                          <p:spTgt spid="12296"/>
                                        </p:tgtEl>
                                        <p:attrNameLst>
                                          <p:attrName>ppt_h</p:attrName>
                                        </p:attrNameLst>
                                      </p:cBhvr>
                                      <p:tavLst>
                                        <p:tav tm="0">
                                          <p:val>
                                            <p:strVal val="ppt_h"/>
                                          </p:val>
                                        </p:tav>
                                        <p:tav tm="100000">
                                          <p:val>
                                            <p:fltVal val="0"/>
                                          </p:val>
                                        </p:tav>
                                      </p:tavLst>
                                    </p:anim>
                                    <p:set>
                                      <p:cBhvr>
                                        <p:cTn id="252" dur="1" fill="hold">
                                          <p:stCondLst>
                                            <p:cond delay="499"/>
                                          </p:stCondLst>
                                        </p:cTn>
                                        <p:tgtEl>
                                          <p:spTgt spid="12296"/>
                                        </p:tgtEl>
                                        <p:attrNameLst>
                                          <p:attrName>style.visibility</p:attrName>
                                        </p:attrNameLst>
                                      </p:cBhvr>
                                      <p:to>
                                        <p:strVal val="hidden"/>
                                      </p:to>
                                    </p:set>
                                  </p:childTnLst>
                                </p:cTn>
                              </p:par>
                            </p:childTnLst>
                          </p:cTn>
                        </p:par>
                        <p:par>
                          <p:cTn id="253" fill="hold">
                            <p:stCondLst>
                              <p:cond delay="4500"/>
                            </p:stCondLst>
                            <p:childTnLst>
                              <p:par>
                                <p:cTn id="254" presetID="23" presetClass="exit" presetSubtype="16" fill="hold" nodeType="afterEffect">
                                  <p:stCondLst>
                                    <p:cond delay="0"/>
                                  </p:stCondLst>
                                  <p:childTnLst>
                                    <p:anim calcmode="lin" valueType="num">
                                      <p:cBhvr>
                                        <p:cTn id="255" dur="1000"/>
                                        <p:tgtEl>
                                          <p:spTgt spid="2"/>
                                        </p:tgtEl>
                                        <p:attrNameLst>
                                          <p:attrName>ppt_w</p:attrName>
                                        </p:attrNameLst>
                                      </p:cBhvr>
                                      <p:tavLst>
                                        <p:tav tm="0">
                                          <p:val>
                                            <p:strVal val="ppt_w"/>
                                          </p:val>
                                        </p:tav>
                                        <p:tav tm="100000">
                                          <p:val>
                                            <p:strVal val="4*ppt_w"/>
                                          </p:val>
                                        </p:tav>
                                      </p:tavLst>
                                    </p:anim>
                                    <p:anim calcmode="lin" valueType="num">
                                      <p:cBhvr>
                                        <p:cTn id="256" dur="1000"/>
                                        <p:tgtEl>
                                          <p:spTgt spid="2"/>
                                        </p:tgtEl>
                                        <p:attrNameLst>
                                          <p:attrName>ppt_h</p:attrName>
                                        </p:attrNameLst>
                                      </p:cBhvr>
                                      <p:tavLst>
                                        <p:tav tm="0">
                                          <p:val>
                                            <p:strVal val="ppt_h"/>
                                          </p:val>
                                        </p:tav>
                                        <p:tav tm="100000">
                                          <p:val>
                                            <p:strVal val="4*ppt_h"/>
                                          </p:val>
                                        </p:tav>
                                      </p:tavLst>
                                    </p:anim>
                                    <p:set>
                                      <p:cBhvr>
                                        <p:cTn id="257" dur="1" fill="hold">
                                          <p:stCondLst>
                                            <p:cond delay="999"/>
                                          </p:stCondLst>
                                        </p:cTn>
                                        <p:tgtEl>
                                          <p:spTgt spid="2"/>
                                        </p:tgtEl>
                                        <p:attrNameLst>
                                          <p:attrName>style.visibility</p:attrName>
                                        </p:attrNameLst>
                                      </p:cBhvr>
                                      <p:to>
                                        <p:strVal val="hidden"/>
                                      </p:to>
                                    </p:set>
                                  </p:childTnLst>
                                </p:cTn>
                              </p:par>
                              <p:par>
                                <p:cTn id="258" presetID="51" presetClass="exit" presetSubtype="0" fill="hold" nodeType="withEffect">
                                  <p:stCondLst>
                                    <p:cond delay="0"/>
                                  </p:stCondLst>
                                  <p:childTnLst>
                                    <p:animEffect transition="out" filter="fade">
                                      <p:cBhvr>
                                        <p:cTn id="259" dur="770" accel="100000">
                                          <p:stCondLst>
                                            <p:cond delay="1230"/>
                                          </p:stCondLst>
                                        </p:cTn>
                                        <p:tgtEl>
                                          <p:spTgt spid="2"/>
                                        </p:tgtEl>
                                      </p:cBhvr>
                                    </p:animEffect>
                                    <p:animScale>
                                      <p:cBhvr>
                                        <p:cTn id="260" dur="770" accel="100000">
                                          <p:stCondLst>
                                            <p:cond delay="1230"/>
                                          </p:stCondLst>
                                        </p:cTn>
                                        <p:tgtEl>
                                          <p:spTgt spid="2"/>
                                        </p:tgtEl>
                                      </p:cBhvr>
                                      <p:from x="200000" y="450000"/>
                                      <p:to x="10000" y="10000"/>
                                    </p:animScale>
                                    <p:animScale>
                                      <p:cBhvr>
                                        <p:cTn id="261" dur="1230" decel="100000"/>
                                        <p:tgtEl>
                                          <p:spTgt spid="2"/>
                                        </p:tgtEl>
                                      </p:cBhvr>
                                      <p:from x="100000" y="100000"/>
                                      <p:to x="200000" y="450000"/>
                                    </p:animScale>
                                    <p:anim from="(ppt_x)" to="(0.5)" calcmode="lin" valueType="num">
                                      <p:cBhvr>
                                        <p:cTn id="262" dur="1230" decel="100000"/>
                                        <p:tgtEl>
                                          <p:spTgt spid="2"/>
                                        </p:tgtEl>
                                        <p:attrNameLst>
                                          <p:attrName>ppt_x</p:attrName>
                                        </p:attrNameLst>
                                      </p:cBhvr>
                                    </p:anim>
                                    <p:anim from="(0.5)" to="(0.5)" calcmode="lin" valueType="num">
                                      <p:cBhvr>
                                        <p:cTn id="263" dur="770">
                                          <p:stCondLst>
                                            <p:cond delay="1230"/>
                                          </p:stCondLst>
                                        </p:cTn>
                                        <p:tgtEl>
                                          <p:spTgt spid="2"/>
                                        </p:tgtEl>
                                        <p:attrNameLst>
                                          <p:attrName>ppt_x</p:attrName>
                                        </p:attrNameLst>
                                      </p:cBhvr>
                                    </p:anim>
                                    <p:anim from="(ppt_y)" to="(ppt_y+0.4)" calcmode="lin" valueType="num">
                                      <p:cBhvr>
                                        <p:cTn id="264" dur="1230" decel="100000"/>
                                        <p:tgtEl>
                                          <p:spTgt spid="2"/>
                                        </p:tgtEl>
                                        <p:attrNameLst>
                                          <p:attrName>ppt_y</p:attrName>
                                        </p:attrNameLst>
                                      </p:cBhvr>
                                    </p:anim>
                                    <p:anim from="(ppt_y)" to="(ppt_y)" calcmode="lin" valueType="num">
                                      <p:cBhvr>
                                        <p:cTn id="265" dur="770">
                                          <p:stCondLst>
                                            <p:cond delay="1230"/>
                                          </p:stCondLst>
                                        </p:cTn>
                                        <p:tgtEl>
                                          <p:spTgt spid="2"/>
                                        </p:tgtEl>
                                        <p:attrNameLst>
                                          <p:attrName>ppt_y</p:attrName>
                                        </p:attrNameLst>
                                      </p:cBhvr>
                                    </p:anim>
                                    <p:set>
                                      <p:cBhvr>
                                        <p:cTn id="26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2" grpId="0" animBg="1"/>
      <p:bldP spid="12293" grpId="0" animBg="1"/>
      <p:bldP spid="12294" grpId="0" animBg="1"/>
      <p:bldP spid="12296" grpId="0"/>
      <p:bldP spid="12297" grpId="0"/>
      <p:bldP spid="660490" grpId="0"/>
      <p:bldP spid="660490" grpId="1"/>
      <p:bldP spid="12299" grpId="0"/>
      <p:bldP spid="660535" grpId="0"/>
      <p:bldP spid="660535" grpId="1"/>
      <p:bldP spid="660539" grpId="0"/>
      <p:bldP spid="660539" grpId="1"/>
      <p:bldP spid="660540" grpId="0"/>
      <p:bldP spid="660540" grpId="1"/>
      <p:bldP spid="12291" grpId="0" animBg="1"/>
      <p:bldP spid="122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11" name="TextBox 10"/>
          <p:cNvSpPr txBox="1">
            <a:spLocks noChangeArrowheads="1"/>
          </p:cNvSpPr>
          <p:nvPr/>
        </p:nvSpPr>
        <p:spPr bwMode="auto">
          <a:xfrm>
            <a:off x="0" y="1507942"/>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spcCol="4572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39725" indent="-169863">
              <a:buFont typeface="Arial" panose="020B0604020202020204" pitchFamily="34" charset="0"/>
              <a:buChar char="•"/>
            </a:pPr>
            <a:r>
              <a:rPr lang="en-US" sz="2000" b="1" dirty="0">
                <a:solidFill>
                  <a:srgbClr val="002060"/>
                </a:solidFill>
              </a:rPr>
              <a:t>Material is legitimately in transit to final-destination</a:t>
            </a:r>
          </a:p>
          <a:p>
            <a:pPr marL="580644" indent="-342900">
              <a:lnSpc>
                <a:spcPts val="2200"/>
              </a:lnSpc>
              <a:buFont typeface="Arial" panose="020B0604020202020204" pitchFamily="34" charset="0"/>
              <a:buChar char="•"/>
            </a:pPr>
            <a:endParaRPr lang="en-US" sz="2000" b="1" dirty="0">
              <a:solidFill>
                <a:srgbClr val="002060"/>
              </a:solidFill>
            </a:endParaRPr>
          </a:p>
          <a:p>
            <a:pPr marL="339725" indent="-169863">
              <a:buFont typeface="Arial" panose="020B0604020202020204" pitchFamily="34" charset="0"/>
              <a:buChar char="•"/>
            </a:pPr>
            <a:r>
              <a:rPr lang="en-US" sz="2000" b="1" dirty="0">
                <a:solidFill>
                  <a:srgbClr val="002060"/>
                </a:solidFill>
              </a:rPr>
              <a:t>Non-compliance to established </a:t>
            </a:r>
            <a:r>
              <a:rPr lang="en-US" sz="2000" b="1" spc="-40" dirty="0">
                <a:solidFill>
                  <a:srgbClr val="002060"/>
                </a:solidFill>
              </a:rPr>
              <a:t>policy/processes/controls</a:t>
            </a:r>
          </a:p>
          <a:p>
            <a:pPr marL="342900" indent="-342900">
              <a:lnSpc>
                <a:spcPts val="600"/>
              </a:lnSpc>
              <a:buFont typeface="Wingdings" panose="05000000000000000000" pitchFamily="2" charset="2"/>
              <a:buChar char="§"/>
            </a:pPr>
            <a:endParaRPr lang="en-US" sz="2000" b="1" dirty="0">
              <a:solidFill>
                <a:srgbClr val="002060"/>
              </a:solidFill>
            </a:endParaRPr>
          </a:p>
          <a:p>
            <a:pPr marL="834390" lvl="1">
              <a:lnSpc>
                <a:spcPts val="700"/>
              </a:lnSpc>
              <a:buFont typeface="Arial" panose="020B0604020202020204" pitchFamily="34" charset="0"/>
              <a:buChar char="•"/>
            </a:pPr>
            <a:endParaRPr lang="en-US" sz="1600" dirty="0">
              <a:solidFill>
                <a:srgbClr val="002060"/>
              </a:solidFill>
            </a:endParaRPr>
          </a:p>
          <a:p>
            <a:pPr marL="744538" lvl="1" indent="-234950">
              <a:buFont typeface="Arial" panose="020B0604020202020204" pitchFamily="34" charset="0"/>
              <a:buChar char="•"/>
            </a:pPr>
            <a:r>
              <a:rPr lang="en-US" sz="1600" dirty="0">
                <a:solidFill>
                  <a:srgbClr val="002060"/>
                </a:solidFill>
              </a:rPr>
              <a:t>NWCF-SM inventory custodians do not execute the required receipt/acceptance and/or frustrated materiel processes with the required (5) day timeframe </a:t>
            </a:r>
          </a:p>
          <a:p>
            <a:pPr marL="744538" lvl="1" indent="-234950">
              <a:lnSpc>
                <a:spcPts val="700"/>
              </a:lnSpc>
              <a:buFont typeface="Arial" panose="020B0604020202020204" pitchFamily="34" charset="0"/>
              <a:buChar char="•"/>
            </a:pPr>
            <a:endParaRPr lang="en-US" sz="1600" dirty="0">
              <a:solidFill>
                <a:srgbClr val="002060"/>
              </a:solidFill>
            </a:endParaRPr>
          </a:p>
          <a:p>
            <a:pPr marL="744538" lvl="1" indent="-234950">
              <a:buFont typeface="Arial" panose="020B0604020202020204" pitchFamily="34" charset="0"/>
              <a:buChar char="•"/>
            </a:pPr>
            <a:r>
              <a:rPr lang="en-US" sz="1600" dirty="0">
                <a:solidFill>
                  <a:srgbClr val="002060"/>
                </a:solidFill>
              </a:rPr>
              <a:t>NWCF-SM inventory custodians receipt materiel under the incorrect document number, which does not properly reduce open-SIT </a:t>
            </a:r>
          </a:p>
          <a:p>
            <a:pPr marL="744538" lvl="1" indent="-234950">
              <a:lnSpc>
                <a:spcPts val="700"/>
              </a:lnSpc>
              <a:buFont typeface="Arial" panose="020B0604020202020204" pitchFamily="34" charset="0"/>
              <a:buChar char="•"/>
            </a:pPr>
            <a:endParaRPr lang="en-US" sz="1600" dirty="0">
              <a:solidFill>
                <a:srgbClr val="002060"/>
              </a:solidFill>
            </a:endParaRPr>
          </a:p>
          <a:p>
            <a:pPr marL="744538" lvl="1" indent="-234950">
              <a:buFont typeface="Arial" panose="020B0604020202020204" pitchFamily="34" charset="0"/>
              <a:buChar char="•"/>
            </a:pPr>
            <a:r>
              <a:rPr lang="en-US" sz="1600" dirty="0">
                <a:solidFill>
                  <a:srgbClr val="002060"/>
                </a:solidFill>
              </a:rPr>
              <a:t>Shipment discrepancies (misdirected shipments, incomplete shipments, missing/incorrect documentation)</a:t>
            </a:r>
          </a:p>
          <a:p>
            <a:pPr marL="731520" lvl="1" indent="-182880">
              <a:buFont typeface="Arial" panose="020B0604020202020204" pitchFamily="34" charset="0"/>
              <a:buChar char="•"/>
            </a:pPr>
            <a:endParaRPr lang="en-US" sz="1600" dirty="0">
              <a:solidFill>
                <a:srgbClr val="002060"/>
              </a:solidFill>
            </a:endParaRPr>
          </a:p>
          <a:p>
            <a:pPr marL="339725" indent="-169863">
              <a:lnSpc>
                <a:spcPts val="2900"/>
              </a:lnSpc>
              <a:buFont typeface="Arial" panose="020B0604020202020204" pitchFamily="34" charset="0"/>
              <a:buChar char="•"/>
            </a:pPr>
            <a:r>
              <a:rPr lang="en-US" sz="2000" b="1" dirty="0">
                <a:solidFill>
                  <a:srgbClr val="002060"/>
                </a:solidFill>
              </a:rPr>
              <a:t>System(s) error</a:t>
            </a:r>
          </a:p>
          <a:p>
            <a:pPr marL="521208" indent="-283464">
              <a:lnSpc>
                <a:spcPts val="600"/>
              </a:lnSpc>
              <a:buFont typeface="Wingdings" panose="05000000000000000000" pitchFamily="2" charset="2"/>
              <a:buChar char="§"/>
            </a:pPr>
            <a:endParaRPr lang="en-US" sz="2000" b="1" dirty="0">
              <a:solidFill>
                <a:srgbClr val="002060"/>
              </a:solidFill>
            </a:endParaRPr>
          </a:p>
          <a:p>
            <a:pPr marL="744538" lvl="1" indent="-234950">
              <a:buFont typeface="Arial" panose="020B0604020202020204" pitchFamily="34" charset="0"/>
              <a:buChar char="•"/>
            </a:pPr>
            <a:r>
              <a:rPr lang="en-US" sz="1600" dirty="0">
                <a:solidFill>
                  <a:srgbClr val="002060"/>
                </a:solidFill>
              </a:rPr>
              <a:t>An interface error between ERP and the BLA (feeder system) occurs and/or an error internal to ERP occurs that results in SIT remaining open</a:t>
            </a:r>
            <a:endParaRPr lang="en-US" sz="1600" dirty="0">
              <a:solidFill>
                <a:srgbClr val="002060"/>
              </a:solidFill>
            </a:endParaRPr>
          </a:p>
        </p:txBody>
      </p:sp>
      <p:sp>
        <p:nvSpPr>
          <p:cNvPr id="6" name="Title 2"/>
          <p:cNvSpPr txBox="1">
            <a:spLocks/>
          </p:cNvSpPr>
          <p:nvPr/>
        </p:nvSpPr>
        <p:spPr>
          <a:xfrm>
            <a:off x="2621467" y="760682"/>
            <a:ext cx="6322423" cy="369332"/>
          </a:xfrm>
          <a:prstGeom prst="rect">
            <a:avLst/>
          </a:prstGeom>
        </p:spPr>
        <p:txBody>
          <a:bodyPr vert="horz" lIns="0" tIns="0" rIns="0" bIns="45720" rtlCol="0" anchor="b" anchorCtr="0">
            <a:noAutofit/>
          </a:bodyPr>
          <a:lst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a:lstStyle>
          <a:p>
            <a:pPr>
              <a:lnSpc>
                <a:spcPts val="1800"/>
              </a:lnSpc>
            </a:pPr>
            <a:r>
              <a:rPr lang="en-US" altLang="en-US" b="1" dirty="0" smtClean="0">
                <a:latin typeface="Arial" panose="020B0604020202020204" pitchFamily="34" charset="0"/>
                <a:cs typeface="Arial" panose="020B0604020202020204" pitchFamily="34" charset="0"/>
              </a:rPr>
              <a:t>Reasons For Open SIT</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300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pPr marL="0" indent="0" algn="ctr">
              <a:buFont typeface="Arial" panose="020B0604020202020204" pitchFamily="34" charset="0"/>
              <a:buNone/>
            </a:pPr>
            <a:r>
              <a:rPr lang="en-US" sz="6600" b="1" dirty="0" smtClean="0">
                <a:solidFill>
                  <a:srgbClr val="002060"/>
                </a:solidFill>
                <a:latin typeface="Arial" panose="020B0604020202020204" pitchFamily="34" charset="0"/>
                <a:cs typeface="Arial" panose="020B0604020202020204" pitchFamily="34" charset="0"/>
              </a:rPr>
              <a:t>Reference</a:t>
            </a:r>
          </a:p>
          <a:p>
            <a:pPr marL="0" indent="0" algn="ctr">
              <a:buFont typeface="Arial" panose="020B0604020202020204" pitchFamily="34" charset="0"/>
              <a:buNone/>
            </a:pPr>
            <a:r>
              <a:rPr lang="en-US" sz="6600" b="1" dirty="0" smtClean="0">
                <a:solidFill>
                  <a:srgbClr val="002060"/>
                </a:solidFill>
                <a:latin typeface="Arial" panose="020B0604020202020204" pitchFamily="34" charset="0"/>
                <a:cs typeface="Arial" panose="020B0604020202020204" pitchFamily="34" charset="0"/>
              </a:rPr>
              <a:t>Slides</a:t>
            </a:r>
            <a:endParaRPr lang="en-US" sz="6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931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627800" y="797086"/>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Reference Slides</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452347" y="2071466"/>
            <a:ext cx="4038600" cy="46672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WSS – Weapon Systems Support</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SIT – Stock In </a:t>
            </a:r>
            <a:r>
              <a:rPr lang="en-US" sz="1400" dirty="0" smtClean="0">
                <a:solidFill>
                  <a:srgbClr val="002060"/>
                </a:solidFill>
                <a:latin typeface="Arial" panose="020B0604020202020204" pitchFamily="34" charset="0"/>
                <a:cs typeface="Arial" panose="020B0604020202020204" pitchFamily="34" charset="0"/>
              </a:rPr>
              <a:t>Transit</a:t>
            </a:r>
            <a:endParaRPr lang="en-US" sz="1400" dirty="0">
              <a:solidFill>
                <a:srgbClr val="002060"/>
              </a:solidFill>
              <a:latin typeface="Arial" panose="020B0604020202020204" pitchFamily="34" charset="0"/>
              <a:cs typeface="Arial" panose="020B0604020202020204" pitchFamily="34" charset="0"/>
            </a:endParaRP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ERMS – Electronic Retrograde Management System</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TIR – Transaction Item Report</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COG – Cognizance</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DLR – Depot Level Repairable</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POD – Proof of Delivery</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POS – Proof of Shipment</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RFI – Ready For Issue</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NRFI – Not Ready For </a:t>
            </a:r>
            <a:r>
              <a:rPr lang="en-US" sz="1400" dirty="0" smtClean="0">
                <a:solidFill>
                  <a:srgbClr val="002060"/>
                </a:solidFill>
                <a:latin typeface="Arial" panose="020B0604020202020204" pitchFamily="34" charset="0"/>
                <a:cs typeface="Arial" panose="020B0604020202020204" pitchFamily="34" charset="0"/>
              </a:rPr>
              <a:t>Issue</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NIIN – National Item Identification Number (Material in ERP</a:t>
            </a:r>
            <a:r>
              <a:rPr lang="en-US" sz="1400" dirty="0" smtClean="0">
                <a:solidFill>
                  <a:srgbClr val="002060"/>
                </a:solidFill>
                <a:latin typeface="Arial" panose="020B0604020202020204" pitchFamily="34" charset="0"/>
                <a:cs typeface="Arial" panose="020B0604020202020204" pitchFamily="34" charset="0"/>
              </a:rPr>
              <a:t>)</a:t>
            </a:r>
            <a:endParaRPr lang="en-US" sz="2000" dirty="0">
              <a:solidFill>
                <a:srgbClr val="002060"/>
              </a:solidFill>
              <a:latin typeface="Arial" panose="020B0604020202020204" pitchFamily="34" charset="0"/>
              <a:cs typeface="Arial" panose="020B0604020202020204" pitchFamily="34" charset="0"/>
            </a:endParaRPr>
          </a:p>
          <a:p>
            <a:pPr>
              <a:buFont typeface="Courier New" pitchFamily="49" charset="0"/>
              <a:buChar char="o"/>
            </a:pPr>
            <a:endParaRPr lang="en-US" sz="2000" dirty="0" smtClean="0"/>
          </a:p>
          <a:p>
            <a:pPr lvl="1">
              <a:buFont typeface="Wingdings" pitchFamily="2" charset="2"/>
              <a:buNone/>
            </a:pPr>
            <a:endParaRPr lang="en-US" dirty="0" smtClean="0"/>
          </a:p>
        </p:txBody>
      </p:sp>
      <p:sp>
        <p:nvSpPr>
          <p:cNvPr id="6" name="Content Placeholder 1"/>
          <p:cNvSpPr txBox="1">
            <a:spLocks/>
          </p:cNvSpPr>
          <p:nvPr/>
        </p:nvSpPr>
        <p:spPr>
          <a:xfrm>
            <a:off x="4626310" y="2071466"/>
            <a:ext cx="4038600" cy="46672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fontAlgn="base">
              <a:lnSpc>
                <a:spcPct val="100000"/>
              </a:lnSpc>
              <a:spcBef>
                <a:spcPct val="20000"/>
              </a:spcBef>
              <a:spcAft>
                <a:spcPts val="600"/>
              </a:spcAft>
              <a:buClr>
                <a:srgbClr val="003399"/>
              </a:buClr>
              <a:buSzPct val="130000"/>
              <a:defRPr/>
            </a:pPr>
            <a:r>
              <a:rPr lang="en-US" sz="1400" dirty="0" smtClean="0">
                <a:solidFill>
                  <a:srgbClr val="002060"/>
                </a:solidFill>
                <a:latin typeface="Arial" panose="020B0604020202020204" pitchFamily="34" charset="0"/>
                <a:cs typeface="Arial" panose="020B0604020202020204" pitchFamily="34" charset="0"/>
              </a:rPr>
              <a:t>NITA – NAVSUPWSS In Transit Accountability</a:t>
            </a:r>
          </a:p>
          <a:p>
            <a:pPr marL="285750" lvl="1" indent="-285750" fontAlgn="base">
              <a:lnSpc>
                <a:spcPct val="100000"/>
              </a:lnSpc>
              <a:spcBef>
                <a:spcPct val="20000"/>
              </a:spcBef>
              <a:spcAft>
                <a:spcPts val="600"/>
              </a:spcAft>
              <a:buClr>
                <a:srgbClr val="003399"/>
              </a:buClr>
              <a:buSzPct val="130000"/>
              <a:defRPr/>
            </a:pPr>
            <a:r>
              <a:rPr lang="en-US" sz="1400" dirty="0" smtClean="0">
                <a:solidFill>
                  <a:srgbClr val="002060"/>
                </a:solidFill>
                <a:latin typeface="Arial" panose="020B0604020202020204" pitchFamily="34" charset="0"/>
                <a:cs typeface="Arial" panose="020B0604020202020204" pitchFamily="34" charset="0"/>
              </a:rPr>
              <a:t>ATAC </a:t>
            </a:r>
            <a:r>
              <a:rPr lang="en-US" sz="1400" dirty="0">
                <a:solidFill>
                  <a:srgbClr val="002060"/>
                </a:solidFill>
                <a:latin typeface="Arial" panose="020B0604020202020204" pitchFamily="34" charset="0"/>
                <a:cs typeface="Arial" panose="020B0604020202020204" pitchFamily="34" charset="0"/>
              </a:rPr>
              <a:t>- Advanced Traceability and Control </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ERP – Enterprise Resource Planning</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CAV – Commercial Asset Visibility</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DD – Defense </a:t>
            </a:r>
            <a:r>
              <a:rPr lang="en-US" sz="1400" dirty="0" smtClean="0">
                <a:solidFill>
                  <a:srgbClr val="002060"/>
                </a:solidFill>
                <a:latin typeface="Arial" panose="020B0604020202020204" pitchFamily="34" charset="0"/>
                <a:cs typeface="Arial" panose="020B0604020202020204" pitchFamily="34" charset="0"/>
              </a:rPr>
              <a:t>Depot</a:t>
            </a:r>
            <a:endParaRPr lang="en-US" sz="1400" dirty="0">
              <a:solidFill>
                <a:srgbClr val="002060"/>
              </a:solidFill>
              <a:latin typeface="Arial" panose="020B0604020202020204" pitchFamily="34" charset="0"/>
              <a:cs typeface="Arial" panose="020B0604020202020204" pitchFamily="34" charset="0"/>
            </a:endParaRP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MvT/MT – Movement Type</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RFM – Reason For Movement</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TYCOM – Type Commander</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SDR – Supply Discrepancy </a:t>
            </a:r>
            <a:r>
              <a:rPr lang="en-US" sz="1400" dirty="0" smtClean="0">
                <a:solidFill>
                  <a:srgbClr val="002060"/>
                </a:solidFill>
                <a:latin typeface="Arial" panose="020B0604020202020204" pitchFamily="34" charset="0"/>
                <a:cs typeface="Arial" panose="020B0604020202020204" pitchFamily="34" charset="0"/>
              </a:rPr>
              <a:t>Report</a:t>
            </a:r>
            <a:endParaRPr lang="en-US" sz="1400" dirty="0">
              <a:solidFill>
                <a:srgbClr val="002060"/>
              </a:solidFill>
              <a:latin typeface="Arial" panose="020B0604020202020204" pitchFamily="34" charset="0"/>
              <a:cs typeface="Arial" panose="020B0604020202020204" pitchFamily="34" charset="0"/>
            </a:endParaRP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RDO – Redistribution </a:t>
            </a:r>
            <a:r>
              <a:rPr lang="en-US" sz="1400" dirty="0" smtClean="0">
                <a:solidFill>
                  <a:srgbClr val="002060"/>
                </a:solidFill>
                <a:latin typeface="Arial" panose="020B0604020202020204" pitchFamily="34" charset="0"/>
                <a:cs typeface="Arial" panose="020B0604020202020204" pitchFamily="34" charset="0"/>
              </a:rPr>
              <a:t>Order</a:t>
            </a:r>
          </a:p>
          <a:p>
            <a:pPr marL="285750" lvl="1" indent="-285750" fontAlgn="base">
              <a:lnSpc>
                <a:spcPct val="100000"/>
              </a:lnSpc>
              <a:spcBef>
                <a:spcPct val="20000"/>
              </a:spcBef>
              <a:spcAft>
                <a:spcPts val="600"/>
              </a:spcAft>
              <a:buClr>
                <a:srgbClr val="003399"/>
              </a:buClr>
              <a:buSzPct val="130000"/>
              <a:defRPr/>
            </a:pPr>
            <a:r>
              <a:rPr lang="en-US" sz="1400" dirty="0">
                <a:solidFill>
                  <a:srgbClr val="002060"/>
                </a:solidFill>
                <a:latin typeface="Arial" panose="020B0604020202020204" pitchFamily="34" charset="0"/>
                <a:cs typeface="Arial" panose="020B0604020202020204" pitchFamily="34" charset="0"/>
              </a:rPr>
              <a:t>CAV RP – </a:t>
            </a:r>
            <a:r>
              <a:rPr lang="en-US" sz="1400" dirty="0" smtClean="0">
                <a:solidFill>
                  <a:srgbClr val="002060"/>
                </a:solidFill>
                <a:latin typeface="Arial" panose="020B0604020202020204" pitchFamily="34" charset="0"/>
                <a:cs typeface="Arial" panose="020B0604020202020204" pitchFamily="34" charset="0"/>
              </a:rPr>
              <a:t>CAV </a:t>
            </a:r>
            <a:r>
              <a:rPr lang="en-US" sz="1400" dirty="0" err="1" smtClean="0">
                <a:solidFill>
                  <a:srgbClr val="002060"/>
                </a:solidFill>
                <a:latin typeface="Arial" panose="020B0604020202020204" pitchFamily="34" charset="0"/>
                <a:cs typeface="Arial" panose="020B0604020202020204" pitchFamily="34" charset="0"/>
              </a:rPr>
              <a:t>Repairables</a:t>
            </a:r>
            <a:r>
              <a:rPr lang="en-US" sz="1400" dirty="0" smtClean="0">
                <a:solidFill>
                  <a:srgbClr val="002060"/>
                </a:solidFill>
                <a:latin typeface="Arial" panose="020B0604020202020204" pitchFamily="34" charset="0"/>
                <a:cs typeface="Arial" panose="020B0604020202020204" pitchFamily="34" charset="0"/>
              </a:rPr>
              <a:t> Portal </a:t>
            </a:r>
            <a:endParaRPr lang="en-US" sz="14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452347" y="1606355"/>
            <a:ext cx="3861995"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ACRONYMS</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182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627800" y="797086"/>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Reference Slides</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191386" y="2189611"/>
            <a:ext cx="8952613" cy="4338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fontAlgn="base">
              <a:lnSpc>
                <a:spcPct val="150000"/>
              </a:lnSpc>
              <a:spcBef>
                <a:spcPct val="20000"/>
              </a:spcBef>
              <a:spcAft>
                <a:spcPts val="600"/>
              </a:spcAft>
              <a:buClr>
                <a:srgbClr val="003399"/>
              </a:buClr>
              <a:buSzPct val="130000"/>
              <a:defRPr/>
            </a:pPr>
            <a:r>
              <a:rPr lang="en-US" sz="1500" dirty="0" smtClean="0">
                <a:solidFill>
                  <a:srgbClr val="002060"/>
                </a:solidFill>
                <a:latin typeface="Arial" panose="020B0604020202020204" pitchFamily="34" charset="0"/>
                <a:cs typeface="Arial" panose="020B0604020202020204" pitchFamily="34" charset="0"/>
              </a:rPr>
              <a:t>eRMS/NITA:</a:t>
            </a:r>
            <a:r>
              <a:rPr lang="en-US" sz="1500"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hlinkClick r:id="rId3"/>
              </a:rPr>
              <a:t>https</a:t>
            </a:r>
            <a:r>
              <a:rPr lang="en-US" sz="1500" dirty="0">
                <a:latin typeface="Arial" panose="020B0604020202020204" pitchFamily="34" charset="0"/>
                <a:cs typeface="Arial" panose="020B0604020202020204" pitchFamily="34" charset="0"/>
                <a:hlinkClick r:id="rId3"/>
              </a:rPr>
              <a:t>://</a:t>
            </a:r>
            <a:r>
              <a:rPr lang="en-US" sz="1500" dirty="0" smtClean="0">
                <a:latin typeface="Arial" panose="020B0604020202020204" pitchFamily="34" charset="0"/>
                <a:cs typeface="Arial" panose="020B0604020202020204" pitchFamily="34" charset="0"/>
                <a:hlinkClick r:id="rId3"/>
              </a:rPr>
              <a:t>applications.navsup.navy.mil/erms/Dashboard/Dashboard/Index</a:t>
            </a:r>
            <a:endParaRPr lang="en-US" sz="1500" dirty="0">
              <a:latin typeface="Arial" panose="020B0604020202020204" pitchFamily="34" charset="0"/>
              <a:cs typeface="Arial" panose="020B0604020202020204" pitchFamily="34" charset="0"/>
            </a:endParaRPr>
          </a:p>
          <a:p>
            <a:pPr marL="285750" lvl="1" indent="-285750" fontAlgn="base">
              <a:lnSpc>
                <a:spcPct val="150000"/>
              </a:lnSpc>
              <a:spcBef>
                <a:spcPct val="20000"/>
              </a:spcBef>
              <a:spcAft>
                <a:spcPts val="600"/>
              </a:spcAft>
              <a:buClr>
                <a:srgbClr val="003399"/>
              </a:buClr>
              <a:buSzPct val="130000"/>
              <a:defRPr/>
            </a:pPr>
            <a:r>
              <a:rPr lang="en-US" sz="1500" dirty="0">
                <a:solidFill>
                  <a:srgbClr val="002060"/>
                </a:solidFill>
                <a:latin typeface="Arial" panose="020B0604020202020204" pitchFamily="34" charset="0"/>
                <a:cs typeface="Arial" panose="020B0604020202020204" pitchFamily="34" charset="0"/>
              </a:rPr>
              <a:t>DODAAC inquiries</a:t>
            </a:r>
            <a:r>
              <a:rPr lang="en-US" sz="1500" dirty="0" smtClean="0">
                <a:solidFill>
                  <a:srgbClr val="002060"/>
                </a:solidFill>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hlinkClick r:id="rId4"/>
              </a:rPr>
              <a:t>https://</a:t>
            </a:r>
            <a:r>
              <a:rPr lang="en-US" sz="1500" dirty="0" smtClean="0">
                <a:latin typeface="Arial" panose="020B0604020202020204" pitchFamily="34" charset="0"/>
                <a:cs typeface="Arial" panose="020B0604020202020204" pitchFamily="34" charset="0"/>
                <a:hlinkClick r:id="rId4"/>
              </a:rPr>
              <a:t>home.daas.dla.mil/daashome/homepage.asp</a:t>
            </a:r>
            <a:endParaRPr lang="en-US" sz="1500" dirty="0">
              <a:latin typeface="Arial" panose="020B0604020202020204" pitchFamily="34" charset="0"/>
              <a:cs typeface="Arial" panose="020B0604020202020204" pitchFamily="34" charset="0"/>
            </a:endParaRPr>
          </a:p>
          <a:p>
            <a:pPr marL="285750" lvl="1" indent="-285750" fontAlgn="base">
              <a:lnSpc>
                <a:spcPct val="150000"/>
              </a:lnSpc>
              <a:spcBef>
                <a:spcPct val="20000"/>
              </a:spcBef>
              <a:spcAft>
                <a:spcPts val="600"/>
              </a:spcAft>
              <a:buClr>
                <a:srgbClr val="003399"/>
              </a:buClr>
              <a:buSzPct val="130000"/>
              <a:defRPr/>
            </a:pPr>
            <a:r>
              <a:rPr lang="en-US" sz="1500" dirty="0">
                <a:solidFill>
                  <a:srgbClr val="002060"/>
                </a:solidFill>
                <a:latin typeface="Arial" panose="020B0604020202020204" pitchFamily="34" charset="0"/>
                <a:cs typeface="Arial" panose="020B0604020202020204" pitchFamily="34" charset="0"/>
              </a:rPr>
              <a:t>DSS </a:t>
            </a:r>
            <a:r>
              <a:rPr lang="en-US" sz="1500" dirty="0" smtClean="0">
                <a:solidFill>
                  <a:srgbClr val="002060"/>
                </a:solidFill>
                <a:latin typeface="Arial" panose="020B0604020202020204" pitchFamily="34" charset="0"/>
                <a:cs typeface="Arial" panose="020B0604020202020204" pitchFamily="34" charset="0"/>
              </a:rPr>
              <a:t>MRO – Status </a:t>
            </a:r>
            <a:r>
              <a:rPr lang="en-US" sz="1500" dirty="0">
                <a:solidFill>
                  <a:srgbClr val="002060"/>
                </a:solidFill>
                <a:latin typeface="Arial" panose="020B0604020202020204" pitchFamily="34" charset="0"/>
                <a:cs typeface="Arial" panose="020B0604020202020204" pitchFamily="34" charset="0"/>
              </a:rPr>
              <a:t>of issues from a DLA site</a:t>
            </a:r>
            <a:r>
              <a:rPr lang="en-US" sz="1500" dirty="0" smtClean="0">
                <a:solidFill>
                  <a:srgbClr val="002060"/>
                </a:solidFill>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hlinkClick r:id="rId5"/>
              </a:rPr>
              <a:t>https</a:t>
            </a:r>
            <a:r>
              <a:rPr lang="en-US" sz="1500" dirty="0">
                <a:latin typeface="Arial" panose="020B0604020202020204" pitchFamily="34" charset="0"/>
                <a:cs typeface="Arial" panose="020B0604020202020204" pitchFamily="34" charset="0"/>
                <a:hlinkClick r:id="rId5"/>
              </a:rPr>
              <a:t>://</a:t>
            </a:r>
            <a:r>
              <a:rPr lang="en-US" sz="1500" dirty="0" smtClean="0">
                <a:latin typeface="Arial" panose="020B0604020202020204" pitchFamily="34" charset="0"/>
                <a:cs typeface="Arial" panose="020B0604020202020204" pitchFamily="34" charset="0"/>
                <a:hlinkClick r:id="rId5"/>
              </a:rPr>
              <a:t>wegal.ogden.disa.mil/mrostatus/index2.html</a:t>
            </a:r>
            <a:endParaRPr lang="en-US" sz="1500" dirty="0" smtClean="0">
              <a:latin typeface="Arial" panose="020B0604020202020204" pitchFamily="34" charset="0"/>
              <a:cs typeface="Arial" panose="020B0604020202020204" pitchFamily="34" charset="0"/>
            </a:endParaRPr>
          </a:p>
          <a:p>
            <a:pPr marL="285750" lvl="1" indent="-285750" fontAlgn="base">
              <a:lnSpc>
                <a:spcPct val="150000"/>
              </a:lnSpc>
              <a:spcBef>
                <a:spcPct val="20000"/>
              </a:spcBef>
              <a:spcAft>
                <a:spcPts val="600"/>
              </a:spcAft>
              <a:buClr>
                <a:srgbClr val="003399"/>
              </a:buClr>
              <a:buSzPct val="130000"/>
              <a:defRPr/>
            </a:pPr>
            <a:r>
              <a:rPr lang="en-US" sz="1500" dirty="0" smtClean="0">
                <a:solidFill>
                  <a:srgbClr val="002060"/>
                </a:solidFill>
                <a:latin typeface="Arial" panose="020B0604020202020204" pitchFamily="34" charset="0"/>
                <a:cs typeface="Arial" panose="020B0604020202020204" pitchFamily="34" charset="0"/>
              </a:rPr>
              <a:t>CAV </a:t>
            </a:r>
            <a:r>
              <a:rPr lang="en-US" sz="1500" dirty="0">
                <a:solidFill>
                  <a:srgbClr val="002060"/>
                </a:solidFill>
                <a:latin typeface="Arial" panose="020B0604020202020204" pitchFamily="34" charset="0"/>
                <a:cs typeface="Arial" panose="020B0604020202020204" pitchFamily="34" charset="0"/>
              </a:rPr>
              <a:t>Web: </a:t>
            </a:r>
            <a:r>
              <a:rPr lang="en-US" sz="1500" dirty="0">
                <a:latin typeface="Arial" panose="020B0604020202020204" pitchFamily="34" charset="0"/>
                <a:cs typeface="Arial" panose="020B0604020202020204" pitchFamily="34" charset="0"/>
                <a:hlinkClick r:id="rId6"/>
              </a:rPr>
              <a:t>https://applications.ahf.nmci.navy.mil/cavweb/index_sso.jsp</a:t>
            </a:r>
            <a:endParaRPr lang="en-US" sz="1500" dirty="0">
              <a:latin typeface="Arial" panose="020B0604020202020204" pitchFamily="34" charset="0"/>
              <a:cs typeface="Arial" panose="020B0604020202020204" pitchFamily="34" charset="0"/>
            </a:endParaRPr>
          </a:p>
          <a:p>
            <a:pPr marL="285750" lvl="1" indent="-285750" fontAlgn="base">
              <a:lnSpc>
                <a:spcPct val="150000"/>
              </a:lnSpc>
              <a:spcBef>
                <a:spcPct val="20000"/>
              </a:spcBef>
              <a:spcAft>
                <a:spcPts val="600"/>
              </a:spcAft>
              <a:buClr>
                <a:srgbClr val="003399"/>
              </a:buClr>
              <a:buSzPct val="130000"/>
              <a:defRPr/>
            </a:pPr>
            <a:r>
              <a:rPr lang="en-US" sz="1500" dirty="0" smtClean="0">
                <a:solidFill>
                  <a:srgbClr val="002060"/>
                </a:solidFill>
                <a:latin typeface="Arial" panose="020B0604020202020204" pitchFamily="34" charset="0"/>
                <a:cs typeface="Arial" panose="020B0604020202020204" pitchFamily="34" charset="0"/>
              </a:rPr>
              <a:t>Product </a:t>
            </a:r>
            <a:r>
              <a:rPr lang="en-US" sz="1500" dirty="0">
                <a:solidFill>
                  <a:srgbClr val="002060"/>
                </a:solidFill>
                <a:latin typeface="Arial" panose="020B0604020202020204" pitchFamily="34" charset="0"/>
                <a:cs typeface="Arial" panose="020B0604020202020204" pitchFamily="34" charset="0"/>
              </a:rPr>
              <a:t>Data Reporting and Evaluation Program (</a:t>
            </a:r>
            <a:r>
              <a:rPr lang="en-US" sz="1500" dirty="0" smtClean="0">
                <a:solidFill>
                  <a:srgbClr val="002060"/>
                </a:solidFill>
                <a:latin typeface="Arial" panose="020B0604020202020204" pitchFamily="34" charset="0"/>
                <a:cs typeface="Arial" panose="020B0604020202020204" pitchFamily="34" charset="0"/>
              </a:rPr>
              <a:t>PDREP) – Search SDRs: </a:t>
            </a:r>
            <a:r>
              <a:rPr lang="en-US" sz="1500" dirty="0">
                <a:latin typeface="Arial" panose="020B0604020202020204" pitchFamily="34" charset="0"/>
                <a:cs typeface="Arial" panose="020B0604020202020204" pitchFamily="34" charset="0"/>
                <a:hlinkClick r:id="rId7"/>
              </a:rPr>
              <a:t>https://</a:t>
            </a:r>
            <a:r>
              <a:rPr lang="en-US" sz="1500" dirty="0" smtClean="0">
                <a:latin typeface="Arial" panose="020B0604020202020204" pitchFamily="34" charset="0"/>
                <a:cs typeface="Arial" panose="020B0604020202020204" pitchFamily="34" charset="0"/>
                <a:hlinkClick r:id="rId7"/>
              </a:rPr>
              <a:t>www.pdrep.csd.disa.mil</a:t>
            </a:r>
            <a:endParaRPr lang="en-US" sz="1500" dirty="0" smtClean="0">
              <a:latin typeface="Arial" panose="020B0604020202020204" pitchFamily="34" charset="0"/>
              <a:cs typeface="Arial" panose="020B0604020202020204" pitchFamily="34" charset="0"/>
            </a:endParaRPr>
          </a:p>
          <a:p>
            <a:pPr marL="285750" lvl="1" indent="-285750" fontAlgn="base">
              <a:lnSpc>
                <a:spcPct val="150000"/>
              </a:lnSpc>
              <a:spcBef>
                <a:spcPct val="20000"/>
              </a:spcBef>
              <a:spcAft>
                <a:spcPts val="600"/>
              </a:spcAft>
              <a:buClr>
                <a:srgbClr val="003399"/>
              </a:buClr>
              <a:buSzPct val="130000"/>
              <a:defRPr/>
            </a:pPr>
            <a:r>
              <a:rPr lang="en-US" sz="1500" dirty="0" smtClean="0">
                <a:solidFill>
                  <a:srgbClr val="002060"/>
                </a:solidFill>
                <a:latin typeface="Arial" panose="020B0604020202020204" pitchFamily="34" charset="0"/>
                <a:cs typeface="Arial" panose="020B0604020202020204" pitchFamily="34" charset="0"/>
              </a:rPr>
              <a:t>ICONS</a:t>
            </a:r>
            <a:r>
              <a:rPr lang="en-US" sz="1500" dirty="0">
                <a:solidFill>
                  <a:srgbClr val="002060"/>
                </a:solidFill>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hlinkClick r:id="rId8"/>
              </a:rPr>
              <a:t>https://</a:t>
            </a:r>
            <a:r>
              <a:rPr lang="en-US" sz="1500" dirty="0" smtClean="0">
                <a:latin typeface="Arial" panose="020B0604020202020204" pitchFamily="34" charset="0"/>
                <a:cs typeface="Arial" panose="020B0604020202020204" pitchFamily="34" charset="0"/>
                <a:hlinkClick r:id="rId8"/>
              </a:rPr>
              <a:t>my.navsup.navy.mil/apps/ops$icons.home</a:t>
            </a:r>
            <a:endParaRPr lang="en-US" sz="1500" dirty="0" smtClean="0">
              <a:latin typeface="Arial" panose="020B0604020202020204" pitchFamily="34" charset="0"/>
              <a:cs typeface="Arial" panose="020B0604020202020204" pitchFamily="34" charset="0"/>
            </a:endParaRPr>
          </a:p>
          <a:p>
            <a:pPr marL="285750" lvl="1" indent="-285750" fontAlgn="base">
              <a:lnSpc>
                <a:spcPct val="150000"/>
              </a:lnSpc>
              <a:spcBef>
                <a:spcPct val="20000"/>
              </a:spcBef>
              <a:spcAft>
                <a:spcPts val="600"/>
              </a:spcAft>
              <a:buClr>
                <a:srgbClr val="003399"/>
              </a:buClr>
              <a:buSzPct val="130000"/>
              <a:defRPr/>
            </a:pPr>
            <a:r>
              <a:rPr lang="en-US" sz="1500" dirty="0" smtClean="0">
                <a:solidFill>
                  <a:srgbClr val="002060"/>
                </a:solidFill>
                <a:latin typeface="Arial" panose="020B0604020202020204" pitchFamily="34" charset="0"/>
                <a:cs typeface="Arial" panose="020B0604020202020204" pitchFamily="34" charset="0"/>
              </a:rPr>
              <a:t>Cooper </a:t>
            </a:r>
            <a:r>
              <a:rPr lang="en-US" sz="1500" dirty="0">
                <a:solidFill>
                  <a:srgbClr val="002060"/>
                </a:solidFill>
                <a:latin typeface="Arial" panose="020B0604020202020204" pitchFamily="34" charset="0"/>
                <a:cs typeface="Arial" panose="020B0604020202020204" pitchFamily="34" charset="0"/>
              </a:rPr>
              <a:t>Listing: </a:t>
            </a:r>
            <a:r>
              <a:rPr lang="en-US" sz="1500" dirty="0">
                <a:latin typeface="Arial" panose="020B0604020202020204" pitchFamily="34" charset="0"/>
                <a:cs typeface="Arial" panose="020B0604020202020204" pitchFamily="34" charset="0"/>
                <a:hlinkClick r:id="rId9"/>
              </a:rPr>
              <a:t>https://</a:t>
            </a:r>
            <a:r>
              <a:rPr lang="en-US" sz="1500" dirty="0" smtClean="0">
                <a:latin typeface="Arial" panose="020B0604020202020204" pitchFamily="34" charset="0"/>
                <a:cs typeface="Arial" panose="020B0604020202020204" pitchFamily="34" charset="0"/>
                <a:hlinkClick r:id="rId9"/>
              </a:rPr>
              <a:t>my.navsup.navy.mil/webcenter/portal/ioc/pages_cooperlisting</a:t>
            </a:r>
            <a:endParaRPr lang="en-US" sz="1500" dirty="0" smtClean="0">
              <a:latin typeface="Arial" panose="020B0604020202020204" pitchFamily="34" charset="0"/>
              <a:cs typeface="Arial" panose="020B0604020202020204" pitchFamily="34" charset="0"/>
            </a:endParaRPr>
          </a:p>
          <a:p>
            <a:pPr marL="128588" lvl="1" indent="-128588" fontAlgn="base">
              <a:lnSpc>
                <a:spcPct val="100000"/>
              </a:lnSpc>
              <a:spcBef>
                <a:spcPct val="20000"/>
              </a:spcBef>
              <a:spcAft>
                <a:spcPts val="600"/>
              </a:spcAft>
              <a:buClr>
                <a:srgbClr val="003399"/>
              </a:buClr>
              <a:buSzPct val="130000"/>
              <a:buFont typeface="Wingdings" panose="05000000000000000000" pitchFamily="2" charset="2"/>
              <a:buChar char="§"/>
              <a:defRPr/>
            </a:pPr>
            <a:endParaRPr lang="en-US" sz="1500" dirty="0" smtClean="0">
              <a:latin typeface="Arial" panose="020B0604020202020204" pitchFamily="34" charset="0"/>
              <a:cs typeface="Arial" panose="020B0604020202020204" pitchFamily="34" charset="0"/>
            </a:endParaRPr>
          </a:p>
        </p:txBody>
      </p:sp>
      <p:sp>
        <p:nvSpPr>
          <p:cNvPr id="3" name="TextBox 2"/>
          <p:cNvSpPr txBox="1"/>
          <p:nvPr/>
        </p:nvSpPr>
        <p:spPr>
          <a:xfrm>
            <a:off x="452347" y="1639843"/>
            <a:ext cx="8110740" cy="338554"/>
          </a:xfrm>
          <a:prstGeom prst="rect">
            <a:avLst/>
          </a:prstGeom>
          <a:noFill/>
        </p:spPr>
        <p:txBody>
          <a:bodyPr wrap="square" rtlCol="0">
            <a:spAutoFit/>
          </a:bodyPr>
          <a:lstStyle/>
          <a:p>
            <a:r>
              <a:rPr lang="en-US" sz="1600" b="1" dirty="0" smtClean="0">
                <a:solidFill>
                  <a:srgbClr val="002060"/>
                </a:solidFill>
                <a:latin typeface="Arial" panose="020B0604020202020204" pitchFamily="34" charset="0"/>
                <a:cs typeface="Arial" panose="020B0604020202020204" pitchFamily="34" charset="0"/>
              </a:rPr>
              <a:t>USEFUL WEBSITES – Please Note Some Websites Require a SAAR for Access</a:t>
            </a: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263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469939" y="1486964"/>
            <a:ext cx="4014347" cy="37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ctr">
              <a:lnSpc>
                <a:spcPts val="1650"/>
              </a:lnSpc>
            </a:pPr>
            <a:r>
              <a:rPr lang="en-US" altLang="en-US" b="1" dirty="0">
                <a:solidFill>
                  <a:srgbClr val="002060"/>
                </a:solidFill>
                <a:latin typeface="Arial" panose="020B0604020202020204" pitchFamily="34" charset="0"/>
                <a:cs typeface="Arial" panose="020B0604020202020204" pitchFamily="34" charset="0"/>
              </a:rPr>
              <a:t>SIT Points of Contact</a:t>
            </a:r>
          </a:p>
        </p:txBody>
      </p:sp>
      <p:sp>
        <p:nvSpPr>
          <p:cNvPr id="8" name="TextBox 7"/>
          <p:cNvSpPr txBox="1"/>
          <p:nvPr/>
        </p:nvSpPr>
        <p:spPr>
          <a:xfrm>
            <a:off x="5034466" y="2562364"/>
            <a:ext cx="184731" cy="248209"/>
          </a:xfrm>
          <a:prstGeom prst="rect">
            <a:avLst/>
          </a:prstGeom>
          <a:noFill/>
        </p:spPr>
        <p:txBody>
          <a:bodyPr wrap="none" rtlCol="0">
            <a:spAutoFit/>
          </a:bodyPr>
          <a:lstStyle/>
          <a:p>
            <a:endParaRPr lang="en-US" sz="1013" dirty="0"/>
          </a:p>
        </p:txBody>
      </p:sp>
      <p:sp>
        <p:nvSpPr>
          <p:cNvPr id="5" name="Rectangle 4"/>
          <p:cNvSpPr/>
          <p:nvPr/>
        </p:nvSpPr>
        <p:spPr>
          <a:xfrm>
            <a:off x="190500" y="2127647"/>
            <a:ext cx="8737600" cy="1569660"/>
          </a:xfrm>
          <a:prstGeom prst="rect">
            <a:avLst/>
          </a:prstGeom>
        </p:spPr>
        <p:txBody>
          <a:bodyPr wrap="square">
            <a:spAutoFit/>
          </a:bodyPr>
          <a:lstStyle/>
          <a:p>
            <a:pPr algn="ctr">
              <a:lnSpc>
                <a:spcPct val="150000"/>
              </a:lnSpc>
            </a:pPr>
            <a:r>
              <a:rPr lang="en-US" sz="1600" dirty="0" smtClean="0">
                <a:solidFill>
                  <a:srgbClr val="002060"/>
                </a:solidFill>
                <a:latin typeface="Arial" panose="020B0604020202020204" pitchFamily="34" charset="0"/>
                <a:cs typeface="Arial" panose="020B0604020202020204" pitchFamily="34" charset="0"/>
              </a:rPr>
              <a:t>Jason </a:t>
            </a:r>
            <a:r>
              <a:rPr lang="en-US" sz="1600" dirty="0">
                <a:solidFill>
                  <a:srgbClr val="002060"/>
                </a:solidFill>
                <a:latin typeface="Arial" panose="020B0604020202020204" pitchFamily="34" charset="0"/>
                <a:cs typeface="Arial" panose="020B0604020202020204" pitchFamily="34" charset="0"/>
              </a:rPr>
              <a:t>Bolen (CAV SIT Team Lead) -</a:t>
            </a:r>
            <a:r>
              <a:rPr lang="en-US" sz="1600" dirty="0">
                <a:solidFill>
                  <a:schemeClr val="tx2"/>
                </a:solidFill>
                <a:latin typeface="Arial" panose="020B0604020202020204" pitchFamily="34" charset="0"/>
                <a:cs typeface="Arial" panose="020B0604020202020204" pitchFamily="34" charset="0"/>
              </a:rPr>
              <a:t> </a:t>
            </a:r>
            <a:r>
              <a:rPr lang="en-US" sz="1600" dirty="0">
                <a:solidFill>
                  <a:schemeClr val="tx2"/>
                </a:solidFill>
                <a:latin typeface="Arial" panose="020B0604020202020204" pitchFamily="34" charset="0"/>
                <a:cs typeface="Arial" panose="020B0604020202020204" pitchFamily="34" charset="0"/>
                <a:hlinkClick r:id="rId3"/>
              </a:rPr>
              <a:t>jason.c.bolen.civ@us.navy.mil</a:t>
            </a:r>
            <a:endParaRPr lang="en-US" sz="1600" dirty="0">
              <a:solidFill>
                <a:schemeClr val="tx2"/>
              </a:solidFill>
              <a:latin typeface="Arial" panose="020B0604020202020204" pitchFamily="34" charset="0"/>
              <a:cs typeface="Arial" panose="020B0604020202020204" pitchFamily="34" charset="0"/>
            </a:endParaRPr>
          </a:p>
          <a:p>
            <a:pPr algn="ctr">
              <a:lnSpc>
                <a:spcPct val="150000"/>
              </a:lnSpc>
            </a:pPr>
            <a:r>
              <a:rPr lang="en-US" sz="1600" dirty="0" smtClean="0">
                <a:solidFill>
                  <a:srgbClr val="002060"/>
                </a:solidFill>
                <a:latin typeface="Arial" panose="020B0604020202020204" pitchFamily="34" charset="0"/>
                <a:cs typeface="Arial" panose="020B0604020202020204" pitchFamily="34" charset="0"/>
              </a:rPr>
              <a:t>Monica </a:t>
            </a:r>
            <a:r>
              <a:rPr lang="en-US" sz="1600" dirty="0">
                <a:solidFill>
                  <a:srgbClr val="002060"/>
                </a:solidFill>
                <a:latin typeface="Arial" panose="020B0604020202020204" pitchFamily="34" charset="0"/>
                <a:cs typeface="Arial" panose="020B0604020202020204" pitchFamily="34" charset="0"/>
              </a:rPr>
              <a:t>Hodson (CAV SIT Team Lead) -</a:t>
            </a:r>
            <a:r>
              <a:rPr lang="en-US" sz="1600" dirty="0">
                <a:latin typeface="Arial" panose="020B0604020202020204" pitchFamily="34" charset="0"/>
                <a:cs typeface="Arial" panose="020B0604020202020204" pitchFamily="34" charset="0"/>
              </a:rPr>
              <a:t> </a:t>
            </a:r>
            <a:r>
              <a:rPr lang="en-US" sz="1600" dirty="0" smtClean="0">
                <a:solidFill>
                  <a:schemeClr val="tx2"/>
                </a:solidFill>
                <a:latin typeface="Arial" panose="020B0604020202020204" pitchFamily="34" charset="0"/>
                <a:cs typeface="Arial" panose="020B0604020202020204" pitchFamily="34" charset="0"/>
                <a:hlinkClick r:id="rId4"/>
              </a:rPr>
              <a:t>monica.a.hodson.civ@us.navy.mil</a:t>
            </a:r>
            <a:endParaRPr lang="en-US" sz="1600" dirty="0" smtClean="0">
              <a:solidFill>
                <a:schemeClr val="tx2"/>
              </a:solidFill>
              <a:latin typeface="Arial" panose="020B0604020202020204" pitchFamily="34" charset="0"/>
              <a:cs typeface="Arial" panose="020B0604020202020204" pitchFamily="34" charset="0"/>
            </a:endParaRPr>
          </a:p>
          <a:p>
            <a:pPr algn="ctr">
              <a:lnSpc>
                <a:spcPct val="150000"/>
              </a:lnSpc>
            </a:pPr>
            <a:r>
              <a:rPr lang="en-US" altLang="en-US" sz="1600" dirty="0" smtClean="0">
                <a:solidFill>
                  <a:srgbClr val="002060"/>
                </a:solidFill>
                <a:latin typeface="Arial" panose="020B0604020202020204" pitchFamily="34" charset="0"/>
                <a:cs typeface="Arial" panose="020B0604020202020204" pitchFamily="34" charset="0"/>
              </a:rPr>
              <a:t>Sara </a:t>
            </a:r>
            <a:r>
              <a:rPr lang="en-US" altLang="en-US" sz="1600" dirty="0">
                <a:solidFill>
                  <a:srgbClr val="002060"/>
                </a:solidFill>
                <a:latin typeface="Arial" panose="020B0604020202020204" pitchFamily="34" charset="0"/>
                <a:cs typeface="Arial" panose="020B0604020202020204" pitchFamily="34" charset="0"/>
              </a:rPr>
              <a:t>Grafstrom (Classified SIT Team Lead) -</a:t>
            </a:r>
            <a:r>
              <a:rPr lang="en-US" altLang="en-US" sz="1600" dirty="0">
                <a:latin typeface="Arial" panose="020B0604020202020204" pitchFamily="34" charset="0"/>
                <a:cs typeface="Arial" panose="020B0604020202020204" pitchFamily="34" charset="0"/>
              </a:rPr>
              <a:t> </a:t>
            </a:r>
            <a:r>
              <a:rPr lang="en-US" sz="1600" dirty="0">
                <a:solidFill>
                  <a:schemeClr val="tx2"/>
                </a:solidFill>
                <a:latin typeface="Arial" panose="020B0604020202020204" pitchFamily="34" charset="0"/>
                <a:cs typeface="Arial" panose="020B0604020202020204" pitchFamily="34" charset="0"/>
                <a:hlinkClick r:id="rId5"/>
              </a:rPr>
              <a:t>sara.grafstrom.civ@us.navy.mil</a:t>
            </a:r>
            <a:endParaRPr lang="en-US" sz="1600" dirty="0">
              <a:solidFill>
                <a:schemeClr val="tx2"/>
              </a:solidFill>
              <a:latin typeface="Arial" panose="020B0604020202020204" pitchFamily="34" charset="0"/>
              <a:cs typeface="Arial" panose="020B0604020202020204" pitchFamily="34" charset="0"/>
            </a:endParaRPr>
          </a:p>
          <a:p>
            <a:pPr algn="ctr">
              <a:lnSpc>
                <a:spcPct val="150000"/>
              </a:lnSpc>
            </a:pPr>
            <a:r>
              <a:rPr lang="en-US" altLang="en-US" sz="1600" dirty="0" smtClean="0">
                <a:solidFill>
                  <a:srgbClr val="002060"/>
                </a:solidFill>
                <a:latin typeface="Arial" panose="020B0604020202020204" pitchFamily="34" charset="0"/>
                <a:cs typeface="Arial" panose="020B0604020202020204" pitchFamily="34" charset="0"/>
              </a:rPr>
              <a:t>Bridgette </a:t>
            </a:r>
            <a:r>
              <a:rPr lang="en-US" altLang="en-US" sz="1600" dirty="0">
                <a:solidFill>
                  <a:srgbClr val="002060"/>
                </a:solidFill>
                <a:latin typeface="Arial" panose="020B0604020202020204" pitchFamily="34" charset="0"/>
                <a:cs typeface="Arial" panose="020B0604020202020204" pitchFamily="34" charset="0"/>
              </a:rPr>
              <a:t>Orr </a:t>
            </a:r>
            <a:r>
              <a:rPr lang="en-US" altLang="en-US" sz="1600" dirty="0" smtClean="0">
                <a:solidFill>
                  <a:srgbClr val="002060"/>
                </a:solidFill>
                <a:latin typeface="Arial" panose="020B0604020202020204" pitchFamily="34" charset="0"/>
                <a:cs typeface="Arial" panose="020B0604020202020204" pitchFamily="34" charset="0"/>
              </a:rPr>
              <a:t>(SIT </a:t>
            </a:r>
            <a:r>
              <a:rPr lang="en-US" altLang="en-US" sz="1600" dirty="0">
                <a:solidFill>
                  <a:srgbClr val="002060"/>
                </a:solidFill>
                <a:latin typeface="Arial" panose="020B0604020202020204" pitchFamily="34" charset="0"/>
                <a:cs typeface="Arial" panose="020B0604020202020204" pitchFamily="34" charset="0"/>
              </a:rPr>
              <a:t>Supervisor) -</a:t>
            </a:r>
            <a:r>
              <a:rPr lang="en-US" altLang="en-US" sz="1600" dirty="0">
                <a:solidFill>
                  <a:schemeClr val="tx2"/>
                </a:solidFill>
                <a:latin typeface="Arial" panose="020B0604020202020204" pitchFamily="34" charset="0"/>
                <a:cs typeface="Arial" panose="020B0604020202020204" pitchFamily="34" charset="0"/>
              </a:rPr>
              <a:t> </a:t>
            </a:r>
            <a:r>
              <a:rPr lang="en-US" altLang="en-US" sz="1600" dirty="0">
                <a:solidFill>
                  <a:schemeClr val="tx2"/>
                </a:solidFill>
                <a:latin typeface="Arial" panose="020B0604020202020204" pitchFamily="34" charset="0"/>
                <a:cs typeface="Arial" panose="020B0604020202020204" pitchFamily="34" charset="0"/>
                <a:hlinkClick r:id="rId6"/>
              </a:rPr>
              <a:t>bridgette.p.orr.civ@us.navy.mil</a:t>
            </a:r>
            <a:endParaRPr lang="en-US" altLang="en-US"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553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49943F-E068-4278-90E8-AB61FD338175}"/>
              </a:ext>
            </a:extLst>
          </p:cNvPr>
          <p:cNvSpPr txBox="1"/>
          <p:nvPr/>
        </p:nvSpPr>
        <p:spPr>
          <a:xfrm>
            <a:off x="-1" y="3349250"/>
            <a:ext cx="9144001" cy="646331"/>
          </a:xfrm>
          <a:prstGeom prst="rect">
            <a:avLst/>
          </a:prstGeom>
          <a:noFill/>
        </p:spPr>
        <p:txBody>
          <a:bodyPr wrap="square" rtlCol="0">
            <a:spAutoFit/>
          </a:bodyPr>
          <a:lstStyle/>
          <a:p>
            <a:pPr algn="ctr" fontAlgn="base">
              <a:spcBef>
                <a:spcPct val="0"/>
              </a:spcBef>
              <a:spcAft>
                <a:spcPct val="0"/>
              </a:spcAft>
            </a:pPr>
            <a:r>
              <a:rPr lang="en-US" sz="3600" b="1" dirty="0" smtClean="0">
                <a:solidFill>
                  <a:srgbClr val="002060"/>
                </a:solidFill>
                <a:latin typeface="Arial" panose="020B0604020202020204" pitchFamily="34" charset="0"/>
                <a:cs typeface="Arial" panose="020B0604020202020204" pitchFamily="34" charset="0"/>
              </a:rPr>
              <a:t>Key Terms and Descriptions</a:t>
            </a:r>
            <a:endParaRPr lang="en-US" sz="3600" dirty="0"/>
          </a:p>
        </p:txBody>
      </p:sp>
    </p:spTree>
    <p:extLst>
      <p:ext uri="{BB962C8B-B14F-4D97-AF65-F5344CB8AC3E}">
        <p14:creationId xmlns:p14="http://schemas.microsoft.com/office/powerpoint/2010/main" val="4096242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ChangeAspect="1"/>
          </p:cNvSpPr>
          <p:nvPr/>
        </p:nvSpPr>
        <p:spPr bwMode="auto">
          <a:xfrm>
            <a:off x="2487840" y="879321"/>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fontAlgn="base">
              <a:spcBef>
                <a:spcPct val="0"/>
              </a:spcBef>
              <a:spcAft>
                <a:spcPct val="0"/>
              </a:spcAft>
            </a:pPr>
            <a:r>
              <a:rPr lang="en-US" sz="2000" b="1" dirty="0">
                <a:solidFill>
                  <a:srgbClr val="002060"/>
                </a:solidFill>
                <a:latin typeface="Arial" panose="020B0604020202020204" pitchFamily="34" charset="0"/>
                <a:cs typeface="Arial" panose="020B0604020202020204" pitchFamily="34" charset="0"/>
              </a:rPr>
              <a:t>Key Terms and Descriptions</a:t>
            </a:r>
            <a:endParaRPr lang="en-US" sz="2000" dirty="0"/>
          </a:p>
        </p:txBody>
      </p:sp>
      <p:sp>
        <p:nvSpPr>
          <p:cNvPr id="2" name="Rectangle 1"/>
          <p:cNvSpPr/>
          <p:nvPr/>
        </p:nvSpPr>
        <p:spPr>
          <a:xfrm>
            <a:off x="277404" y="1487587"/>
            <a:ext cx="8240485" cy="4927503"/>
          </a:xfrm>
          <a:prstGeom prst="rect">
            <a:avLst/>
          </a:prstGeom>
        </p:spPr>
        <p:txBody>
          <a:bodyPr wrap="square">
            <a:spAutoFit/>
          </a:bodyPr>
          <a:lstStyle/>
          <a:p>
            <a:pPr marL="285750" indent="-285750">
              <a:lnSpc>
                <a:spcPct val="150000"/>
              </a:lnSpc>
              <a:buClr>
                <a:schemeClr val="tx2"/>
              </a:buClr>
              <a:buFont typeface="Arial" panose="020B0604020202020204" pitchFamily="34" charset="0"/>
              <a:buChar char="•"/>
            </a:pPr>
            <a:r>
              <a:rPr lang="en-US" sz="1600" b="1" dirty="0">
                <a:solidFill>
                  <a:srgbClr val="002060"/>
                </a:solidFill>
                <a:latin typeface="Arial" panose="020B0604020202020204" pitchFamily="34" charset="0"/>
                <a:cs typeface="Arial" panose="020B0604020202020204" pitchFamily="34" charset="0"/>
              </a:rPr>
              <a:t>NITA</a:t>
            </a:r>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NAVSUP WSS </a:t>
            </a:r>
            <a:r>
              <a:rPr lang="en-US" sz="1600" dirty="0">
                <a:solidFill>
                  <a:srgbClr val="002060"/>
                </a:solidFill>
                <a:latin typeface="Arial" panose="020B0604020202020204" pitchFamily="34" charset="0"/>
                <a:cs typeface="Arial" panose="020B0604020202020204" pitchFamily="34" charset="0"/>
              </a:rPr>
              <a:t>In-Transit Accountability</a:t>
            </a:r>
          </a:p>
          <a:p>
            <a:pPr marL="285750" indent="-285750">
              <a:lnSpc>
                <a:spcPct val="150000"/>
              </a:lnSpc>
              <a:buClr>
                <a:schemeClr val="tx2"/>
              </a:buClr>
              <a:buFont typeface="Arial" panose="020B0604020202020204" pitchFamily="34" charset="0"/>
              <a:buChar char="•"/>
            </a:pPr>
            <a:r>
              <a:rPr lang="en-US" sz="1600" b="1" dirty="0" smtClean="0">
                <a:solidFill>
                  <a:srgbClr val="002060"/>
                </a:solidFill>
                <a:latin typeface="Arial" panose="020B0604020202020204" pitchFamily="34" charset="0"/>
                <a:cs typeface="Arial" panose="020B0604020202020204" pitchFamily="34" charset="0"/>
              </a:rPr>
              <a:t>IDOC</a:t>
            </a:r>
            <a:r>
              <a:rPr lang="en-US" sz="1600" dirty="0" smtClean="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Intermediate </a:t>
            </a:r>
            <a:r>
              <a:rPr lang="en-US" sz="1600" dirty="0" smtClean="0">
                <a:solidFill>
                  <a:srgbClr val="002060"/>
                </a:solidFill>
                <a:latin typeface="Arial" panose="020B0604020202020204" pitchFamily="34" charset="0"/>
                <a:cs typeface="Arial" panose="020B0604020202020204" pitchFamily="34" charset="0"/>
              </a:rPr>
              <a:t>Document</a:t>
            </a:r>
          </a:p>
          <a:p>
            <a:pPr marL="285750" indent="-285750">
              <a:lnSpc>
                <a:spcPct val="150000"/>
              </a:lnSpc>
              <a:buClr>
                <a:schemeClr val="tx2"/>
              </a:buClr>
              <a:buFont typeface="Arial" panose="020B0604020202020204" pitchFamily="34" charset="0"/>
              <a:buChar char="•"/>
            </a:pPr>
            <a:r>
              <a:rPr lang="en-US" sz="1600" b="1" dirty="0" smtClean="0">
                <a:solidFill>
                  <a:srgbClr val="002060"/>
                </a:solidFill>
                <a:latin typeface="Arial" panose="020B0604020202020204" pitchFamily="34" charset="0"/>
                <a:cs typeface="Arial" panose="020B0604020202020204" pitchFamily="34" charset="0"/>
              </a:rPr>
              <a:t>Movement 641</a:t>
            </a:r>
            <a:r>
              <a:rPr lang="en-US" sz="1600" dirty="0" smtClean="0">
                <a:solidFill>
                  <a:srgbClr val="002060"/>
                </a:solidFill>
                <a:latin typeface="Arial" panose="020B0604020202020204" pitchFamily="34" charset="0"/>
                <a:cs typeface="Arial" panose="020B0604020202020204" pitchFamily="34" charset="0"/>
              </a:rPr>
              <a:t>:  D7 SIT issue in ERP</a:t>
            </a:r>
          </a:p>
          <a:p>
            <a:pPr marL="511175" lvl="1" indent="-285750" defTabSz="914400">
              <a:lnSpc>
                <a:spcPct val="150000"/>
              </a:lnSpc>
              <a:spcBef>
                <a:spcPts val="500"/>
              </a:spcBef>
              <a:buClr>
                <a:srgbClr val="002060"/>
              </a:buClr>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Opens SIT tracking and creates due-in in ERP.</a:t>
            </a:r>
          </a:p>
          <a:p>
            <a:pPr marL="285750" indent="-285750">
              <a:lnSpc>
                <a:spcPct val="150000"/>
              </a:lnSpc>
              <a:buClr>
                <a:schemeClr val="tx2"/>
              </a:buClr>
              <a:buFont typeface="Arial" panose="020B0604020202020204" pitchFamily="34" charset="0"/>
              <a:buChar char="•"/>
            </a:pPr>
            <a:r>
              <a:rPr lang="en-US" sz="1600" b="1" dirty="0" smtClean="0">
                <a:solidFill>
                  <a:srgbClr val="002060"/>
                </a:solidFill>
                <a:latin typeface="Arial" panose="020B0604020202020204" pitchFamily="34" charset="0"/>
                <a:cs typeface="Arial" panose="020B0604020202020204" pitchFamily="34" charset="0"/>
              </a:rPr>
              <a:t>Movement 101</a:t>
            </a:r>
            <a:r>
              <a:rPr lang="en-US" sz="1600" dirty="0" smtClean="0">
                <a:solidFill>
                  <a:srgbClr val="002060"/>
                </a:solidFill>
                <a:latin typeface="Arial" panose="020B0604020202020204" pitchFamily="34" charset="0"/>
                <a:cs typeface="Arial" panose="020B0604020202020204" pitchFamily="34" charset="0"/>
              </a:rPr>
              <a:t>:  D6 Matched SIT receipt in ERP</a:t>
            </a:r>
          </a:p>
          <a:p>
            <a:pPr marL="511175" lvl="1" indent="-285750" defTabSz="914400">
              <a:lnSpc>
                <a:spcPct val="150000"/>
              </a:lnSpc>
              <a:spcBef>
                <a:spcPts val="500"/>
              </a:spcBef>
              <a:buClr>
                <a:srgbClr val="002060"/>
              </a:buClr>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Matches to a </a:t>
            </a:r>
            <a:r>
              <a:rPr lang="en-US" sz="1600" dirty="0" smtClean="0">
                <a:solidFill>
                  <a:srgbClr val="002060"/>
                </a:solidFill>
                <a:latin typeface="Arial" panose="020B0604020202020204" pitchFamily="34" charset="0"/>
                <a:cs typeface="Arial" panose="020B0604020202020204" pitchFamily="34" charset="0"/>
              </a:rPr>
              <a:t>458 or 462 </a:t>
            </a:r>
            <a:r>
              <a:rPr lang="en-US" sz="1600" dirty="0" smtClean="0">
                <a:solidFill>
                  <a:srgbClr val="002060"/>
                </a:solidFill>
                <a:latin typeface="Arial" panose="020B0604020202020204" pitchFamily="34" charset="0"/>
                <a:cs typeface="Arial" panose="020B0604020202020204" pitchFamily="34" charset="0"/>
              </a:rPr>
              <a:t>STO PO</a:t>
            </a:r>
          </a:p>
          <a:p>
            <a:pPr marL="511175" lvl="1" indent="-285750" defTabSz="914400">
              <a:lnSpc>
                <a:spcPct val="150000"/>
              </a:lnSpc>
              <a:spcBef>
                <a:spcPts val="500"/>
              </a:spcBef>
              <a:buClr>
                <a:srgbClr val="002060"/>
              </a:buClr>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Closes SIT and reconciles due-in </a:t>
            </a:r>
          </a:p>
          <a:p>
            <a:pPr marL="285750" indent="-285750">
              <a:lnSpc>
                <a:spcPct val="150000"/>
              </a:lnSpc>
              <a:buClr>
                <a:schemeClr val="tx2"/>
              </a:buClr>
              <a:buFont typeface="Arial" panose="020B0604020202020204" pitchFamily="34" charset="0"/>
              <a:buChar char="•"/>
            </a:pPr>
            <a:r>
              <a:rPr lang="en-US" sz="1600" b="1" dirty="0" smtClean="0">
                <a:solidFill>
                  <a:srgbClr val="002060"/>
                </a:solidFill>
                <a:latin typeface="Arial" panose="020B0604020202020204" pitchFamily="34" charset="0"/>
                <a:cs typeface="Arial" panose="020B0604020202020204" pitchFamily="34" charset="0"/>
              </a:rPr>
              <a:t>Movement 501</a:t>
            </a:r>
            <a:r>
              <a:rPr lang="en-US" sz="1600" dirty="0" smtClean="0">
                <a:solidFill>
                  <a:srgbClr val="002060"/>
                </a:solidFill>
                <a:latin typeface="Arial" panose="020B0604020202020204" pitchFamily="34" charset="0"/>
                <a:cs typeface="Arial" panose="020B0604020202020204" pitchFamily="34" charset="0"/>
              </a:rPr>
              <a:t>: D6 unmatched SIT receipt in ERP</a:t>
            </a:r>
          </a:p>
          <a:p>
            <a:pPr marL="511175" lvl="1" indent="-285750" defTabSz="914400">
              <a:lnSpc>
                <a:spcPct val="150000"/>
              </a:lnSpc>
              <a:spcBef>
                <a:spcPts val="500"/>
              </a:spcBef>
              <a:buClr>
                <a:srgbClr val="002060"/>
              </a:buClr>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Posts in ERP when there is no open SIT PO available</a:t>
            </a:r>
          </a:p>
          <a:p>
            <a:pPr marL="511175" lvl="1" indent="-285750" defTabSz="914400">
              <a:lnSpc>
                <a:spcPct val="150000"/>
              </a:lnSpc>
              <a:spcBef>
                <a:spcPts val="500"/>
              </a:spcBef>
              <a:buClr>
                <a:srgbClr val="002060"/>
              </a:buClr>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Increases inventory without reconciling due-in</a:t>
            </a:r>
          </a:p>
          <a:p>
            <a:pPr marL="285750" indent="-285750">
              <a:lnSpc>
                <a:spcPct val="150000"/>
              </a:lnSpc>
              <a:spcBef>
                <a:spcPts val="500"/>
              </a:spcBef>
              <a:buClr>
                <a:srgbClr val="002060"/>
              </a:buClr>
              <a:buFont typeface="Arial" panose="020B0604020202020204" pitchFamily="34" charset="0"/>
              <a:buChar char="•"/>
            </a:pPr>
            <a:r>
              <a:rPr lang="en-US" sz="1600" b="1" dirty="0" smtClean="0">
                <a:solidFill>
                  <a:srgbClr val="002060"/>
                </a:solidFill>
                <a:latin typeface="Arial" panose="020B0604020202020204" pitchFamily="34" charset="0"/>
                <a:cs typeface="Arial" panose="020B0604020202020204" pitchFamily="34" charset="0"/>
              </a:rPr>
              <a:t>RDO: Redistribution Order</a:t>
            </a:r>
          </a:p>
          <a:p>
            <a:pPr marL="511175" lvl="1" indent="-285750">
              <a:lnSpc>
                <a:spcPct val="150000"/>
              </a:lnSpc>
              <a:spcBef>
                <a:spcPts val="500"/>
              </a:spcBef>
              <a:buClr>
                <a:srgbClr val="002060"/>
              </a:buClr>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SIT document initiated by a WSS Supply Planner</a:t>
            </a:r>
          </a:p>
        </p:txBody>
      </p:sp>
    </p:spTree>
    <p:extLst>
      <p:ext uri="{BB962C8B-B14F-4D97-AF65-F5344CB8AC3E}">
        <p14:creationId xmlns:p14="http://schemas.microsoft.com/office/powerpoint/2010/main" val="1474368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49943F-E068-4278-90E8-AB61FD338175}"/>
              </a:ext>
            </a:extLst>
          </p:cNvPr>
          <p:cNvSpPr txBox="1"/>
          <p:nvPr/>
        </p:nvSpPr>
        <p:spPr>
          <a:xfrm>
            <a:off x="-1" y="3349250"/>
            <a:ext cx="9144001" cy="646331"/>
          </a:xfrm>
          <a:prstGeom prst="rect">
            <a:avLst/>
          </a:prstGeom>
          <a:noFill/>
        </p:spPr>
        <p:txBody>
          <a:bodyPr wrap="square" rtlCol="0">
            <a:spAutoFit/>
          </a:bodyPr>
          <a:lstStyle/>
          <a:p>
            <a:pPr algn="ctr" fontAlgn="base">
              <a:spcBef>
                <a:spcPct val="0"/>
              </a:spcBef>
              <a:spcAft>
                <a:spcPct val="0"/>
              </a:spcAft>
            </a:pPr>
            <a:r>
              <a:rPr lang="en-US" sz="3600" b="1" dirty="0" smtClean="0">
                <a:solidFill>
                  <a:srgbClr val="002060"/>
                </a:solidFill>
                <a:latin typeface="Arial" panose="020B0604020202020204" pitchFamily="34" charset="0"/>
                <a:cs typeface="Arial" panose="020B0604020202020204" pitchFamily="34" charset="0"/>
              </a:rPr>
              <a:t>SIT Basics</a:t>
            </a:r>
            <a:endParaRPr lang="en-US" sz="3600" dirty="0"/>
          </a:p>
        </p:txBody>
      </p:sp>
    </p:spTree>
    <p:extLst>
      <p:ext uri="{BB962C8B-B14F-4D97-AF65-F5344CB8AC3E}">
        <p14:creationId xmlns:p14="http://schemas.microsoft.com/office/powerpoint/2010/main" val="1517126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8024" y="1629751"/>
            <a:ext cx="8473075" cy="3808389"/>
          </a:xfrm>
        </p:spPr>
        <p:txBody>
          <a:bodyPr/>
          <a:lstStyle/>
          <a:p>
            <a:pPr marL="0" indent="0">
              <a:spcBef>
                <a:spcPct val="20000"/>
              </a:spcBef>
              <a:buNone/>
              <a:defRPr/>
            </a:pPr>
            <a:r>
              <a:rPr lang="en-US" sz="1600" dirty="0" smtClean="0">
                <a:solidFill>
                  <a:srgbClr val="002060"/>
                </a:solidFill>
              </a:rPr>
              <a:t>Stock in Transit is the </a:t>
            </a:r>
            <a:r>
              <a:rPr lang="en-US" sz="1600" dirty="0">
                <a:solidFill>
                  <a:srgbClr val="002060"/>
                </a:solidFill>
              </a:rPr>
              <a:t>routine shipment, receipt and issue transactions of NWCF-SM materiel </a:t>
            </a:r>
            <a:r>
              <a:rPr lang="en-US" sz="1600" dirty="0" smtClean="0">
                <a:solidFill>
                  <a:srgbClr val="002060"/>
                </a:solidFill>
              </a:rPr>
              <a:t>to and from </a:t>
            </a:r>
            <a:r>
              <a:rPr lang="en-US" sz="1600" dirty="0">
                <a:solidFill>
                  <a:srgbClr val="002060"/>
                </a:solidFill>
              </a:rPr>
              <a:t>organic sources, commercial vendors and repair </a:t>
            </a:r>
            <a:r>
              <a:rPr lang="en-US" sz="1600" dirty="0" smtClean="0">
                <a:solidFill>
                  <a:srgbClr val="002060"/>
                </a:solidFill>
              </a:rPr>
              <a:t>activities.</a:t>
            </a:r>
          </a:p>
          <a:p>
            <a:pPr marL="285750" indent="-285750">
              <a:spcBef>
                <a:spcPct val="20000"/>
              </a:spcBef>
              <a:buFont typeface="Arial" panose="020B0604020202020204" pitchFamily="34" charset="0"/>
              <a:buChar char="•"/>
              <a:defRPr/>
            </a:pPr>
            <a:endParaRPr lang="en-US" dirty="0">
              <a:solidFill>
                <a:srgbClr val="002060"/>
              </a:solidFill>
            </a:endParaRPr>
          </a:p>
          <a:p>
            <a:pPr marL="511175" indent="-285750">
              <a:spcBef>
                <a:spcPct val="20000"/>
              </a:spcBef>
              <a:buFont typeface="Arial" panose="020B0604020202020204" pitchFamily="34" charset="0"/>
              <a:buChar char="•"/>
              <a:defRPr/>
            </a:pPr>
            <a:r>
              <a:rPr lang="en-US" sz="1600" dirty="0">
                <a:solidFill>
                  <a:srgbClr val="002060"/>
                </a:solidFill>
              </a:rPr>
              <a:t>SIT tracking is initiated by a D7 </a:t>
            </a:r>
            <a:r>
              <a:rPr lang="en-US" sz="1600" dirty="0" smtClean="0">
                <a:solidFill>
                  <a:srgbClr val="002060"/>
                </a:solidFill>
              </a:rPr>
              <a:t>issue</a:t>
            </a:r>
            <a:endParaRPr lang="en-US" sz="1600" dirty="0">
              <a:solidFill>
                <a:srgbClr val="002060"/>
              </a:solidFill>
            </a:endParaRPr>
          </a:p>
          <a:p>
            <a:pPr>
              <a:spcBef>
                <a:spcPct val="20000"/>
              </a:spcBef>
              <a:defRPr/>
            </a:pPr>
            <a:endParaRPr lang="en-US" sz="1600" dirty="0">
              <a:solidFill>
                <a:srgbClr val="002060"/>
              </a:solidFill>
            </a:endParaRPr>
          </a:p>
          <a:p>
            <a:pPr marL="511175" indent="-285750">
              <a:spcBef>
                <a:spcPct val="20000"/>
              </a:spcBef>
              <a:buFont typeface="Arial" panose="020B0604020202020204" pitchFamily="34" charset="0"/>
              <a:buChar char="•"/>
              <a:defRPr/>
            </a:pPr>
            <a:r>
              <a:rPr lang="en-US" sz="1600" dirty="0">
                <a:solidFill>
                  <a:srgbClr val="002060"/>
                </a:solidFill>
              </a:rPr>
              <a:t>A </a:t>
            </a:r>
            <a:r>
              <a:rPr lang="en-US" sz="1600" dirty="0" smtClean="0">
                <a:solidFill>
                  <a:srgbClr val="002060"/>
                </a:solidFill>
              </a:rPr>
              <a:t>D7 </a:t>
            </a:r>
            <a:r>
              <a:rPr lang="en-US" sz="1600" dirty="0">
                <a:solidFill>
                  <a:srgbClr val="002060"/>
                </a:solidFill>
              </a:rPr>
              <a:t>issue TIR </a:t>
            </a:r>
            <a:r>
              <a:rPr lang="en-US" sz="1600" dirty="0" smtClean="0">
                <a:solidFill>
                  <a:srgbClr val="002060"/>
                </a:solidFill>
              </a:rPr>
              <a:t>opens </a:t>
            </a:r>
            <a:r>
              <a:rPr lang="en-US" sz="1600" dirty="0">
                <a:solidFill>
                  <a:srgbClr val="002060"/>
                </a:solidFill>
              </a:rPr>
              <a:t>SIT and generates a due in; a </a:t>
            </a:r>
            <a:r>
              <a:rPr lang="en-US" sz="1600" dirty="0" smtClean="0">
                <a:solidFill>
                  <a:srgbClr val="002060"/>
                </a:solidFill>
              </a:rPr>
              <a:t>D6 </a:t>
            </a:r>
            <a:r>
              <a:rPr lang="en-US" sz="1600" dirty="0">
                <a:solidFill>
                  <a:srgbClr val="002060"/>
                </a:solidFill>
              </a:rPr>
              <a:t>receipt TIR </a:t>
            </a:r>
            <a:r>
              <a:rPr lang="en-US" sz="1600" dirty="0" smtClean="0">
                <a:solidFill>
                  <a:srgbClr val="002060"/>
                </a:solidFill>
              </a:rPr>
              <a:t>closes </a:t>
            </a:r>
            <a:r>
              <a:rPr lang="en-US" sz="1600" dirty="0">
                <a:solidFill>
                  <a:srgbClr val="002060"/>
                </a:solidFill>
              </a:rPr>
              <a:t>SIT and satisfies the due in.  </a:t>
            </a:r>
          </a:p>
          <a:p>
            <a:pPr marL="511175" indent="-285750">
              <a:spcBef>
                <a:spcPct val="20000"/>
              </a:spcBef>
              <a:buFont typeface="Arial" panose="020B0604020202020204" pitchFamily="34" charset="0"/>
              <a:buChar char="•"/>
              <a:defRPr/>
            </a:pPr>
            <a:endParaRPr lang="en-US" sz="1600" dirty="0">
              <a:solidFill>
                <a:srgbClr val="002060"/>
              </a:solidFill>
            </a:endParaRPr>
          </a:p>
          <a:p>
            <a:pPr marL="511175" indent="-285750">
              <a:spcBef>
                <a:spcPct val="20000"/>
              </a:spcBef>
              <a:buFont typeface="Arial" panose="020B0604020202020204" pitchFamily="34" charset="0"/>
              <a:buChar char="•"/>
              <a:defRPr/>
            </a:pPr>
            <a:r>
              <a:rPr lang="en-US" sz="1600" dirty="0">
                <a:solidFill>
                  <a:srgbClr val="002060"/>
                </a:solidFill>
              </a:rPr>
              <a:t>SIT can only be closed with a matching SIT receipt (</a:t>
            </a:r>
            <a:r>
              <a:rPr lang="en-US" sz="1600" dirty="0" smtClean="0">
                <a:solidFill>
                  <a:srgbClr val="002060"/>
                </a:solidFill>
              </a:rPr>
              <a:t>D6) </a:t>
            </a:r>
            <a:r>
              <a:rPr lang="en-US" sz="1600" dirty="0">
                <a:solidFill>
                  <a:srgbClr val="002060"/>
                </a:solidFill>
              </a:rPr>
              <a:t>or </a:t>
            </a:r>
            <a:r>
              <a:rPr lang="en-US" sz="1600" dirty="0" smtClean="0">
                <a:solidFill>
                  <a:srgbClr val="002060"/>
                </a:solidFill>
              </a:rPr>
              <a:t>rarely </a:t>
            </a:r>
            <a:r>
              <a:rPr lang="en-US" sz="1600" dirty="0">
                <a:solidFill>
                  <a:srgbClr val="002060"/>
                </a:solidFill>
              </a:rPr>
              <a:t>a SIT issue </a:t>
            </a:r>
            <a:r>
              <a:rPr lang="en-US" sz="1600" dirty="0" smtClean="0">
                <a:solidFill>
                  <a:srgbClr val="002060"/>
                </a:solidFill>
              </a:rPr>
              <a:t>(D7) reversal</a:t>
            </a:r>
          </a:p>
          <a:p>
            <a:pPr marL="742950" lvl="1" indent="-285750">
              <a:spcBef>
                <a:spcPct val="20000"/>
              </a:spcBef>
              <a:buFont typeface="Arial" panose="020B0604020202020204" pitchFamily="34" charset="0"/>
              <a:buChar char="•"/>
              <a:defRPr/>
            </a:pPr>
            <a:r>
              <a:rPr lang="en-US" sz="1600" b="1" dirty="0" smtClean="0">
                <a:solidFill>
                  <a:srgbClr val="002060"/>
                </a:solidFill>
              </a:rPr>
              <a:t>The receipt MUST </a:t>
            </a:r>
            <a:r>
              <a:rPr lang="en-US" sz="1600" b="1" dirty="0">
                <a:solidFill>
                  <a:srgbClr val="002060"/>
                </a:solidFill>
              </a:rPr>
              <a:t>be posted under the same MILS document number as the original issue.</a:t>
            </a:r>
          </a:p>
          <a:p>
            <a:pPr marL="511175" indent="-285750">
              <a:spcBef>
                <a:spcPct val="20000"/>
              </a:spcBef>
              <a:buFont typeface="Arial" panose="020B0604020202020204" pitchFamily="34" charset="0"/>
              <a:buChar char="•"/>
              <a:defRPr/>
            </a:pPr>
            <a:endParaRPr lang="en-US" sz="1600" dirty="0">
              <a:solidFill>
                <a:srgbClr val="002060"/>
              </a:solidFill>
            </a:endParaRPr>
          </a:p>
          <a:p>
            <a:pPr marL="511175" indent="-285750">
              <a:spcBef>
                <a:spcPct val="20000"/>
              </a:spcBef>
              <a:buFont typeface="Arial" panose="020B0604020202020204" pitchFamily="34" charset="0"/>
              <a:buChar char="•"/>
              <a:defRPr/>
            </a:pPr>
            <a:r>
              <a:rPr lang="en-US" sz="1600" dirty="0">
                <a:solidFill>
                  <a:srgbClr val="002060"/>
                </a:solidFill>
              </a:rPr>
              <a:t>While ERP is the </a:t>
            </a:r>
            <a:r>
              <a:rPr lang="en-US" sz="1600" dirty="0" smtClean="0">
                <a:solidFill>
                  <a:srgbClr val="002060"/>
                </a:solidFill>
              </a:rPr>
              <a:t>Navy’s financial system </a:t>
            </a:r>
            <a:r>
              <a:rPr lang="en-US" sz="1600" dirty="0">
                <a:solidFill>
                  <a:srgbClr val="002060"/>
                </a:solidFill>
              </a:rPr>
              <a:t>of record, NITA is the tool that is used </a:t>
            </a:r>
            <a:r>
              <a:rPr lang="en-US" sz="1600" dirty="0" smtClean="0">
                <a:solidFill>
                  <a:srgbClr val="002060"/>
                </a:solidFill>
              </a:rPr>
              <a:t>for updating transportation data and pulling an activity’s SIT Report.</a:t>
            </a:r>
            <a:endParaRPr lang="en-US" sz="1600" dirty="0">
              <a:solidFill>
                <a:srgbClr val="002060"/>
              </a:solidFill>
            </a:endParaRPr>
          </a:p>
        </p:txBody>
      </p:sp>
      <p:sp>
        <p:nvSpPr>
          <p:cNvPr id="3" name="Title 2"/>
          <p:cNvSpPr>
            <a:spLocks noGrp="1"/>
          </p:cNvSpPr>
          <p:nvPr>
            <p:ph type="title"/>
          </p:nvPr>
        </p:nvSpPr>
        <p:spPr/>
        <p:txBody>
          <a:bodyPr/>
          <a:lstStyle/>
          <a:p>
            <a:pPr>
              <a:lnSpc>
                <a:spcPts val="1800"/>
              </a:lnSpc>
            </a:pPr>
            <a:r>
              <a:rPr lang="en-US" altLang="en-US" b="1" dirty="0" smtClean="0">
                <a:latin typeface="Arial" panose="020B0604020202020204" pitchFamily="34" charset="0"/>
                <a:cs typeface="Arial" panose="020B0604020202020204" pitchFamily="34" charset="0"/>
              </a:rPr>
              <a:t>What Is SIT?</a:t>
            </a:r>
            <a:endParaRPr lang="en-US" alt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A31A13-FDED-4228-990A-2B973EB1A1CF}"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759367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ts val="1800"/>
              </a:lnSpc>
            </a:pPr>
            <a:r>
              <a:rPr lang="en-US" altLang="en-US" b="1" dirty="0" smtClean="0">
                <a:latin typeface="Arial" panose="020B0604020202020204" pitchFamily="34" charset="0"/>
                <a:cs typeface="Arial" panose="020B0604020202020204" pitchFamily="34" charset="0"/>
              </a:rPr>
              <a:t>Transportation Legs</a:t>
            </a:r>
            <a:endParaRPr lang="en-US" alt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A31A13-FDED-4228-990A-2B973EB1A1CF}"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pSp>
        <p:nvGrpSpPr>
          <p:cNvPr id="7" name="Group 3"/>
          <p:cNvGrpSpPr>
            <a:grpSpLocks/>
          </p:cNvGrpSpPr>
          <p:nvPr/>
        </p:nvGrpSpPr>
        <p:grpSpPr bwMode="auto">
          <a:xfrm>
            <a:off x="132303" y="2637121"/>
            <a:ext cx="8534400" cy="962025"/>
            <a:chOff x="240" y="1008"/>
            <a:chExt cx="5376" cy="606"/>
          </a:xfrm>
        </p:grpSpPr>
        <p:sp>
          <p:nvSpPr>
            <p:cNvPr id="8" name="Rectangle 4"/>
            <p:cNvSpPr>
              <a:spLocks noChangeArrowheads="1"/>
            </p:cNvSpPr>
            <p:nvPr/>
          </p:nvSpPr>
          <p:spPr bwMode="auto">
            <a:xfrm>
              <a:off x="240" y="1440"/>
              <a:ext cx="1200" cy="174"/>
            </a:xfrm>
            <a:prstGeom prst="rect">
              <a:avLst/>
            </a:prstGeom>
            <a:noFill/>
            <a:ln w="9525">
              <a:noFill/>
              <a:miter lim="800000"/>
              <a:headEnd/>
              <a:tailEnd/>
            </a:ln>
          </p:spPr>
          <p:txBody>
            <a:bodyPr>
              <a:spAutoFit/>
            </a:bodyPr>
            <a:lstStyle/>
            <a:p>
              <a:r>
                <a:rPr lang="en-US" sz="1200" u="sng" dirty="0">
                  <a:solidFill>
                    <a:schemeClr val="tx2"/>
                  </a:solidFill>
                  <a:latin typeface="Helvetica" pitchFamily="34" charset="0"/>
                </a:rPr>
                <a:t>D7K /</a:t>
              </a:r>
              <a:r>
                <a:rPr lang="en-US" sz="1200" u="sng" dirty="0" smtClean="0">
                  <a:solidFill>
                    <a:schemeClr val="tx2"/>
                  </a:solidFill>
                  <a:latin typeface="Helvetica" pitchFamily="34" charset="0"/>
                </a:rPr>
                <a:t>MvT 641</a:t>
              </a:r>
              <a:r>
                <a:rPr lang="en-US" sz="1200" dirty="0" smtClean="0">
                  <a:solidFill>
                    <a:schemeClr val="tx2"/>
                  </a:solidFill>
                  <a:latin typeface="Helvetica" pitchFamily="34" charset="0"/>
                </a:rPr>
                <a:t> </a:t>
              </a:r>
              <a:r>
                <a:rPr lang="en-US" sz="1200" dirty="0">
                  <a:solidFill>
                    <a:schemeClr val="tx2"/>
                  </a:solidFill>
                  <a:latin typeface="Helvetica" pitchFamily="34" charset="0"/>
                </a:rPr>
                <a:t>opens SIT</a:t>
              </a:r>
            </a:p>
          </p:txBody>
        </p:sp>
        <p:sp>
          <p:nvSpPr>
            <p:cNvPr id="9" name="Rectangle 5"/>
            <p:cNvSpPr>
              <a:spLocks noChangeArrowheads="1"/>
            </p:cNvSpPr>
            <p:nvPr/>
          </p:nvSpPr>
          <p:spPr bwMode="auto">
            <a:xfrm>
              <a:off x="4368" y="1440"/>
              <a:ext cx="1248" cy="174"/>
            </a:xfrm>
            <a:prstGeom prst="rect">
              <a:avLst/>
            </a:prstGeom>
            <a:noFill/>
            <a:ln w="9525">
              <a:noFill/>
              <a:miter lim="800000"/>
              <a:headEnd/>
              <a:tailEnd/>
            </a:ln>
          </p:spPr>
          <p:txBody>
            <a:bodyPr wrap="square">
              <a:spAutoFit/>
            </a:bodyPr>
            <a:lstStyle/>
            <a:p>
              <a:r>
                <a:rPr lang="en-US" sz="1200" u="sng" dirty="0">
                  <a:solidFill>
                    <a:schemeClr val="tx2"/>
                  </a:solidFill>
                  <a:latin typeface="Helvetica" pitchFamily="34" charset="0"/>
                </a:rPr>
                <a:t>D6K /</a:t>
              </a:r>
              <a:r>
                <a:rPr lang="en-US" sz="1200" u="sng" dirty="0" smtClean="0">
                  <a:solidFill>
                    <a:schemeClr val="tx2"/>
                  </a:solidFill>
                  <a:latin typeface="Helvetica" pitchFamily="34" charset="0"/>
                </a:rPr>
                <a:t>MvT 101</a:t>
              </a:r>
              <a:r>
                <a:rPr lang="en-US" sz="1200" dirty="0" smtClean="0">
                  <a:solidFill>
                    <a:schemeClr val="tx2"/>
                  </a:solidFill>
                  <a:latin typeface="Helvetica" pitchFamily="34" charset="0"/>
                </a:rPr>
                <a:t> </a:t>
              </a:r>
              <a:r>
                <a:rPr lang="en-US" sz="1200" dirty="0">
                  <a:solidFill>
                    <a:schemeClr val="tx2"/>
                  </a:solidFill>
                  <a:latin typeface="Helvetica" pitchFamily="34" charset="0"/>
                </a:rPr>
                <a:t>closes SIT</a:t>
              </a:r>
            </a:p>
          </p:txBody>
        </p:sp>
        <p:grpSp>
          <p:nvGrpSpPr>
            <p:cNvPr id="10" name="Group 6"/>
            <p:cNvGrpSpPr>
              <a:grpSpLocks/>
            </p:cNvGrpSpPr>
            <p:nvPr/>
          </p:nvGrpSpPr>
          <p:grpSpPr bwMode="auto">
            <a:xfrm>
              <a:off x="384" y="1008"/>
              <a:ext cx="5040" cy="461"/>
              <a:chOff x="384" y="1200"/>
              <a:chExt cx="5040" cy="461"/>
            </a:xfrm>
          </p:grpSpPr>
          <p:sp>
            <p:nvSpPr>
              <p:cNvPr id="11" name="Line 7"/>
              <p:cNvSpPr>
                <a:spLocks noChangeShapeType="1"/>
              </p:cNvSpPr>
              <p:nvPr/>
            </p:nvSpPr>
            <p:spPr bwMode="auto">
              <a:xfrm>
                <a:off x="1248" y="1440"/>
                <a:ext cx="3312" cy="0"/>
              </a:xfrm>
              <a:prstGeom prst="line">
                <a:avLst/>
              </a:prstGeom>
              <a:noFill/>
              <a:ln w="12700">
                <a:solidFill>
                  <a:schemeClr val="tx1"/>
                </a:solidFill>
                <a:round/>
                <a:headEnd/>
                <a:tailEnd type="triangle" w="med" len="med"/>
              </a:ln>
            </p:spPr>
            <p:txBody>
              <a:bodyPr/>
              <a:lstStyle/>
              <a:p>
                <a:endParaRPr lang="en-US"/>
              </a:p>
            </p:txBody>
          </p:sp>
          <p:sp>
            <p:nvSpPr>
              <p:cNvPr id="12" name="Line 11"/>
              <p:cNvSpPr>
                <a:spLocks noChangeShapeType="1"/>
              </p:cNvSpPr>
              <p:nvPr/>
            </p:nvSpPr>
            <p:spPr bwMode="auto">
              <a:xfrm>
                <a:off x="2544" y="1440"/>
                <a:ext cx="96" cy="0"/>
              </a:xfrm>
              <a:prstGeom prst="line">
                <a:avLst/>
              </a:prstGeom>
              <a:noFill/>
              <a:ln w="9525">
                <a:solidFill>
                  <a:schemeClr val="tx1"/>
                </a:solidFill>
                <a:round/>
                <a:headEnd/>
                <a:tailEnd/>
              </a:ln>
            </p:spPr>
            <p:txBody>
              <a:bodyPr/>
              <a:lstStyle/>
              <a:p>
                <a:endParaRPr lang="en-US"/>
              </a:p>
            </p:txBody>
          </p:sp>
          <p:sp>
            <p:nvSpPr>
              <p:cNvPr id="14" name="Rectangle 13"/>
              <p:cNvSpPr>
                <a:spLocks noChangeArrowheads="1"/>
              </p:cNvSpPr>
              <p:nvPr/>
            </p:nvSpPr>
            <p:spPr bwMode="auto">
              <a:xfrm>
                <a:off x="384" y="1200"/>
                <a:ext cx="864" cy="461"/>
              </a:xfrm>
              <a:prstGeom prst="rect">
                <a:avLst/>
              </a:prstGeom>
              <a:solidFill>
                <a:srgbClr val="FF99CC">
                  <a:alpha val="50195"/>
                </a:srgbClr>
              </a:solidFill>
              <a:ln w="12700">
                <a:solidFill>
                  <a:schemeClr val="tx1"/>
                </a:solidFill>
                <a:miter lim="800000"/>
                <a:headEnd/>
                <a:tailEnd/>
              </a:ln>
            </p:spPr>
            <p:txBody>
              <a:bodyPr wrap="none" anchor="ctr"/>
              <a:lstStyle/>
              <a:p>
                <a:endParaRPr lang="en-US"/>
              </a:p>
            </p:txBody>
          </p:sp>
          <p:sp>
            <p:nvSpPr>
              <p:cNvPr id="15" name="WordArt 14"/>
              <p:cNvSpPr>
                <a:spLocks noChangeArrowheads="1" noChangeShapeType="1" noTextEdit="1"/>
              </p:cNvSpPr>
              <p:nvPr/>
            </p:nvSpPr>
            <p:spPr bwMode="auto">
              <a:xfrm>
                <a:off x="451" y="1248"/>
                <a:ext cx="749" cy="384"/>
              </a:xfrm>
              <a:prstGeom prst="rect">
                <a:avLst/>
              </a:prstGeom>
            </p:spPr>
            <p:txBody>
              <a:bodyPr wrap="none" fromWordArt="1">
                <a:prstTxWarp prst="textPlain">
                  <a:avLst>
                    <a:gd name="adj" fmla="val 50000"/>
                  </a:avLst>
                </a:prstTxWarp>
              </a:bodyPr>
              <a:lstStyle/>
              <a:p>
                <a:r>
                  <a:rPr lang="en-US" sz="1400" kern="10" dirty="0">
                    <a:ln w="9525">
                      <a:solidFill>
                        <a:srgbClr val="000000"/>
                      </a:solidFill>
                      <a:round/>
                      <a:headEnd/>
                      <a:tailEnd/>
                    </a:ln>
                    <a:solidFill>
                      <a:srgbClr val="FFFFFF"/>
                    </a:solidFill>
                    <a:effectLst>
                      <a:outerShdw dist="35921" dir="2700000" algn="ctr" rotWithShape="0">
                        <a:srgbClr val="808080"/>
                      </a:outerShdw>
                    </a:effectLst>
                    <a:latin typeface="Arial Black"/>
                  </a:rPr>
                  <a:t>Coml./Org Repair</a:t>
                </a:r>
              </a:p>
              <a:p>
                <a:r>
                  <a:rPr lang="en-US" sz="1400" kern="10" dirty="0">
                    <a:ln w="9525">
                      <a:solidFill>
                        <a:srgbClr val="000000"/>
                      </a:solidFill>
                      <a:round/>
                      <a:headEnd/>
                      <a:tailEnd/>
                    </a:ln>
                    <a:solidFill>
                      <a:srgbClr val="FFFFFF"/>
                    </a:solidFill>
                    <a:effectLst>
                      <a:outerShdw dist="35921" dir="2700000" algn="ctr" rotWithShape="0">
                        <a:srgbClr val="808080"/>
                      </a:outerShdw>
                    </a:effectLst>
                    <a:latin typeface="Arial Black"/>
                  </a:rPr>
                  <a:t>or Stock Point</a:t>
                </a:r>
              </a:p>
            </p:txBody>
          </p:sp>
          <p:sp>
            <p:nvSpPr>
              <p:cNvPr id="16" name="Rectangle 15"/>
              <p:cNvSpPr>
                <a:spLocks noChangeArrowheads="1"/>
              </p:cNvSpPr>
              <p:nvPr/>
            </p:nvSpPr>
            <p:spPr bwMode="auto">
              <a:xfrm>
                <a:off x="4560" y="1200"/>
                <a:ext cx="864" cy="461"/>
              </a:xfrm>
              <a:prstGeom prst="rect">
                <a:avLst/>
              </a:prstGeom>
              <a:solidFill>
                <a:srgbClr val="FF99CC">
                  <a:alpha val="50195"/>
                </a:srgbClr>
              </a:solidFill>
              <a:ln w="12700">
                <a:solidFill>
                  <a:schemeClr val="tx1"/>
                </a:solidFill>
                <a:miter lim="800000"/>
                <a:headEnd/>
                <a:tailEnd/>
              </a:ln>
            </p:spPr>
            <p:txBody>
              <a:bodyPr wrap="none" anchor="ctr"/>
              <a:lstStyle/>
              <a:p>
                <a:endParaRPr lang="en-US"/>
              </a:p>
            </p:txBody>
          </p:sp>
          <p:sp>
            <p:nvSpPr>
              <p:cNvPr id="17" name="WordArt 16"/>
              <p:cNvSpPr>
                <a:spLocks noChangeArrowheads="1" noChangeShapeType="1" noTextEdit="1"/>
              </p:cNvSpPr>
              <p:nvPr/>
            </p:nvSpPr>
            <p:spPr bwMode="auto">
              <a:xfrm>
                <a:off x="4608" y="1248"/>
                <a:ext cx="749" cy="384"/>
              </a:xfrm>
              <a:prstGeom prst="rect">
                <a:avLst/>
              </a:prstGeom>
            </p:spPr>
            <p:txBody>
              <a:bodyPr wrap="none" fromWordArt="1">
                <a:prstTxWarp prst="textPlain">
                  <a:avLst>
                    <a:gd name="adj" fmla="val 50000"/>
                  </a:avLst>
                </a:prstTxWarp>
              </a:bodyPr>
              <a:lstStyle/>
              <a:p>
                <a:r>
                  <a:rPr lang="en-US" sz="1400" kern="10">
                    <a:ln w="9525">
                      <a:solidFill>
                        <a:srgbClr val="000000"/>
                      </a:solidFill>
                      <a:round/>
                      <a:headEnd/>
                      <a:tailEnd/>
                    </a:ln>
                    <a:solidFill>
                      <a:srgbClr val="FFFFFF"/>
                    </a:solidFill>
                    <a:effectLst>
                      <a:outerShdw dist="35921" dir="2700000" algn="ctr" rotWithShape="0">
                        <a:srgbClr val="808080"/>
                      </a:outerShdw>
                    </a:effectLst>
                    <a:latin typeface="Arial Black"/>
                  </a:rPr>
                  <a:t>Coml./Org Repair</a:t>
                </a:r>
              </a:p>
              <a:p>
                <a:r>
                  <a:rPr lang="en-US" sz="1400" kern="10">
                    <a:ln w="9525">
                      <a:solidFill>
                        <a:srgbClr val="000000"/>
                      </a:solidFill>
                      <a:round/>
                      <a:headEnd/>
                      <a:tailEnd/>
                    </a:ln>
                    <a:solidFill>
                      <a:srgbClr val="FFFFFF"/>
                    </a:solidFill>
                    <a:effectLst>
                      <a:outerShdw dist="35921" dir="2700000" algn="ctr" rotWithShape="0">
                        <a:srgbClr val="808080"/>
                      </a:outerShdw>
                    </a:effectLst>
                    <a:latin typeface="Arial Black"/>
                  </a:rPr>
                  <a:t>or Stock Point</a:t>
                </a:r>
              </a:p>
            </p:txBody>
          </p:sp>
        </p:grpSp>
      </p:grpSp>
      <p:grpSp>
        <p:nvGrpSpPr>
          <p:cNvPr id="18" name="Group 17"/>
          <p:cNvGrpSpPr>
            <a:grpSpLocks/>
          </p:cNvGrpSpPr>
          <p:nvPr/>
        </p:nvGrpSpPr>
        <p:grpSpPr bwMode="auto">
          <a:xfrm>
            <a:off x="367936" y="4945631"/>
            <a:ext cx="8001000" cy="1300163"/>
            <a:chOff x="384" y="1680"/>
            <a:chExt cx="5040" cy="819"/>
          </a:xfrm>
        </p:grpSpPr>
        <p:sp>
          <p:nvSpPr>
            <p:cNvPr id="19" name="Text Box 18"/>
            <p:cNvSpPr txBox="1">
              <a:spLocks noChangeArrowheads="1"/>
            </p:cNvSpPr>
            <p:nvPr/>
          </p:nvSpPr>
          <p:spPr bwMode="auto">
            <a:xfrm>
              <a:off x="894" y="2249"/>
              <a:ext cx="116" cy="250"/>
            </a:xfrm>
            <a:prstGeom prst="rect">
              <a:avLst/>
            </a:prstGeom>
            <a:noFill/>
            <a:ln w="9525">
              <a:noFill/>
              <a:miter lim="800000"/>
              <a:headEnd/>
              <a:tailEnd/>
            </a:ln>
          </p:spPr>
          <p:txBody>
            <a:bodyPr wrap="none">
              <a:spAutoFit/>
            </a:bodyPr>
            <a:lstStyle/>
            <a:p>
              <a:endParaRPr lang="en-US"/>
            </a:p>
          </p:txBody>
        </p:sp>
        <p:sp>
          <p:nvSpPr>
            <p:cNvPr id="20" name="Rectangle 19"/>
            <p:cNvSpPr>
              <a:spLocks noChangeArrowheads="1"/>
            </p:cNvSpPr>
            <p:nvPr/>
          </p:nvSpPr>
          <p:spPr bwMode="auto">
            <a:xfrm>
              <a:off x="384" y="1680"/>
              <a:ext cx="864" cy="461"/>
            </a:xfrm>
            <a:prstGeom prst="rect">
              <a:avLst/>
            </a:prstGeom>
            <a:solidFill>
              <a:srgbClr val="99CCFF">
                <a:alpha val="50195"/>
              </a:srgbClr>
            </a:solidFill>
            <a:ln w="12700">
              <a:solidFill>
                <a:schemeClr val="tx1"/>
              </a:solidFill>
              <a:miter lim="800000"/>
              <a:headEnd/>
              <a:tailEnd/>
            </a:ln>
          </p:spPr>
          <p:txBody>
            <a:bodyPr wrap="none" anchor="ctr"/>
            <a:lstStyle/>
            <a:p>
              <a:endParaRPr lang="en-US"/>
            </a:p>
          </p:txBody>
        </p:sp>
        <p:sp>
          <p:nvSpPr>
            <p:cNvPr id="21" name="WordArt 20"/>
            <p:cNvSpPr>
              <a:spLocks noChangeArrowheads="1" noChangeShapeType="1" noTextEdit="1"/>
            </p:cNvSpPr>
            <p:nvPr/>
          </p:nvSpPr>
          <p:spPr bwMode="auto">
            <a:xfrm>
              <a:off x="456" y="1776"/>
              <a:ext cx="720" cy="288"/>
            </a:xfrm>
            <a:prstGeom prst="rect">
              <a:avLst/>
            </a:prstGeom>
          </p:spPr>
          <p:txBody>
            <a:bodyPr wrap="none" fromWordArt="1">
              <a:prstTxWarp prst="textPlain">
                <a:avLst>
                  <a:gd name="adj" fmla="val 50000"/>
                </a:avLst>
              </a:prstTxWarp>
            </a:bodyPr>
            <a:lstStyle/>
            <a:p>
              <a:r>
                <a:rPr lang="en-US" sz="1400" kern="10" dirty="0" err="1">
                  <a:ln w="9525">
                    <a:solidFill>
                      <a:srgbClr val="000000"/>
                    </a:solidFill>
                    <a:round/>
                    <a:headEnd/>
                    <a:tailEnd/>
                  </a:ln>
                  <a:solidFill>
                    <a:srgbClr val="FFFFFF"/>
                  </a:solidFill>
                  <a:effectLst>
                    <a:outerShdw dist="35921" dir="2700000" algn="ctr" rotWithShape="0">
                      <a:srgbClr val="808080"/>
                    </a:outerShdw>
                  </a:effectLst>
                  <a:latin typeface="Arial Black"/>
                </a:rPr>
                <a:t>Coml</a:t>
              </a:r>
              <a:r>
                <a:rPr lang="en-US" sz="1400" kern="10" dirty="0">
                  <a:ln w="9525">
                    <a:solidFill>
                      <a:srgbClr val="000000"/>
                    </a:solidFill>
                    <a:round/>
                    <a:headEnd/>
                    <a:tailEnd/>
                  </a:ln>
                  <a:solidFill>
                    <a:srgbClr val="FFFFFF"/>
                  </a:solidFill>
                  <a:effectLst>
                    <a:outerShdw dist="35921" dir="2700000" algn="ctr" rotWithShape="0">
                      <a:srgbClr val="808080"/>
                    </a:outerShdw>
                  </a:effectLst>
                  <a:latin typeface="Arial Black"/>
                </a:rPr>
                <a:t>/Org</a:t>
              </a:r>
            </a:p>
            <a:p>
              <a:r>
                <a:rPr lang="en-US" sz="1400" kern="10" dirty="0">
                  <a:ln w="9525">
                    <a:solidFill>
                      <a:srgbClr val="000000"/>
                    </a:solidFill>
                    <a:round/>
                    <a:headEnd/>
                    <a:tailEnd/>
                  </a:ln>
                  <a:solidFill>
                    <a:srgbClr val="FFFFFF"/>
                  </a:solidFill>
                  <a:effectLst>
                    <a:outerShdw dist="35921" dir="2700000" algn="ctr" rotWithShape="0">
                      <a:srgbClr val="808080"/>
                    </a:outerShdw>
                  </a:effectLst>
                  <a:latin typeface="Arial Black"/>
                </a:rPr>
                <a:t>Repair</a:t>
              </a:r>
            </a:p>
          </p:txBody>
        </p:sp>
        <p:sp>
          <p:nvSpPr>
            <p:cNvPr id="22" name="Line 21"/>
            <p:cNvSpPr>
              <a:spLocks noChangeShapeType="1"/>
            </p:cNvSpPr>
            <p:nvPr/>
          </p:nvSpPr>
          <p:spPr bwMode="auto">
            <a:xfrm>
              <a:off x="1248" y="1920"/>
              <a:ext cx="3312" cy="0"/>
            </a:xfrm>
            <a:prstGeom prst="line">
              <a:avLst/>
            </a:prstGeom>
            <a:noFill/>
            <a:ln w="12700">
              <a:solidFill>
                <a:schemeClr val="tx1"/>
              </a:solidFill>
              <a:round/>
              <a:headEnd/>
              <a:tailEnd type="triangle" w="med" len="med"/>
            </a:ln>
          </p:spPr>
          <p:txBody>
            <a:bodyPr/>
            <a:lstStyle/>
            <a:p>
              <a:endParaRPr lang="en-US"/>
            </a:p>
          </p:txBody>
        </p:sp>
        <p:sp>
          <p:nvSpPr>
            <p:cNvPr id="23" name="Line 25"/>
            <p:cNvSpPr>
              <a:spLocks noChangeShapeType="1"/>
            </p:cNvSpPr>
            <p:nvPr/>
          </p:nvSpPr>
          <p:spPr bwMode="auto">
            <a:xfrm>
              <a:off x="2544" y="1920"/>
              <a:ext cx="96" cy="0"/>
            </a:xfrm>
            <a:prstGeom prst="line">
              <a:avLst/>
            </a:prstGeom>
            <a:noFill/>
            <a:ln w="9525">
              <a:solidFill>
                <a:schemeClr val="tx1"/>
              </a:solidFill>
              <a:round/>
              <a:headEnd/>
              <a:tailEnd/>
            </a:ln>
          </p:spPr>
          <p:txBody>
            <a:bodyPr/>
            <a:lstStyle/>
            <a:p>
              <a:endParaRPr lang="en-US"/>
            </a:p>
          </p:txBody>
        </p:sp>
        <p:sp>
          <p:nvSpPr>
            <p:cNvPr id="24" name="Rectangle 28"/>
            <p:cNvSpPr>
              <a:spLocks noChangeArrowheads="1"/>
            </p:cNvSpPr>
            <p:nvPr/>
          </p:nvSpPr>
          <p:spPr bwMode="auto">
            <a:xfrm>
              <a:off x="4560" y="1680"/>
              <a:ext cx="864" cy="461"/>
            </a:xfrm>
            <a:prstGeom prst="rect">
              <a:avLst/>
            </a:prstGeom>
            <a:solidFill>
              <a:srgbClr val="FFCC99">
                <a:alpha val="50195"/>
              </a:srgbClr>
            </a:solidFill>
            <a:ln w="12700">
              <a:solidFill>
                <a:schemeClr val="tx1"/>
              </a:solidFill>
              <a:miter lim="800000"/>
              <a:headEnd/>
              <a:tailEnd/>
            </a:ln>
          </p:spPr>
          <p:txBody>
            <a:bodyPr wrap="none" anchor="ctr"/>
            <a:lstStyle/>
            <a:p>
              <a:endParaRPr lang="en-US"/>
            </a:p>
          </p:txBody>
        </p:sp>
        <p:sp>
          <p:nvSpPr>
            <p:cNvPr id="25" name="WordArt 29"/>
            <p:cNvSpPr>
              <a:spLocks noChangeArrowheads="1" noChangeShapeType="1" noTextEdit="1"/>
            </p:cNvSpPr>
            <p:nvPr/>
          </p:nvSpPr>
          <p:spPr bwMode="auto">
            <a:xfrm>
              <a:off x="4656" y="1728"/>
              <a:ext cx="648" cy="348"/>
            </a:xfrm>
            <a:prstGeom prst="rect">
              <a:avLst/>
            </a:prstGeom>
          </p:spPr>
          <p:txBody>
            <a:bodyPr wrap="none" fromWordArt="1">
              <a:prstTxWarp prst="textPlain">
                <a:avLst>
                  <a:gd name="adj" fmla="val 50000"/>
                </a:avLst>
              </a:prstTxWarp>
            </a:bodyPr>
            <a:lstStyle/>
            <a:p>
              <a:r>
                <a:rPr lang="en-US" sz="1600" i="1" kern="10">
                  <a:ln w="9525">
                    <a:solidFill>
                      <a:srgbClr val="000000"/>
                    </a:solidFill>
                    <a:round/>
                    <a:headEnd/>
                    <a:tailEnd/>
                  </a:ln>
                  <a:solidFill>
                    <a:srgbClr val="FFFFFF"/>
                  </a:solidFill>
                  <a:effectLst>
                    <a:outerShdw dist="35921" dir="2700000" algn="ctr" rotWithShape="0">
                      <a:srgbClr val="808080"/>
                    </a:outerShdw>
                  </a:effectLst>
                  <a:latin typeface="Arial Black"/>
                </a:rPr>
                <a:t>Stock</a:t>
              </a:r>
            </a:p>
            <a:p>
              <a:r>
                <a:rPr lang="en-US" sz="1600" i="1" kern="10">
                  <a:ln w="9525">
                    <a:solidFill>
                      <a:srgbClr val="000000"/>
                    </a:solidFill>
                    <a:round/>
                    <a:headEnd/>
                    <a:tailEnd/>
                  </a:ln>
                  <a:solidFill>
                    <a:srgbClr val="FFFFFF"/>
                  </a:solidFill>
                  <a:effectLst>
                    <a:outerShdw dist="35921" dir="2700000" algn="ctr" rotWithShape="0">
                      <a:srgbClr val="808080"/>
                    </a:outerShdw>
                  </a:effectLst>
                  <a:latin typeface="Arial Black"/>
                </a:rPr>
                <a:t>Point</a:t>
              </a:r>
            </a:p>
          </p:txBody>
        </p:sp>
      </p:grpSp>
      <p:sp>
        <p:nvSpPr>
          <p:cNvPr id="41" name="TextBox 40"/>
          <p:cNvSpPr txBox="1"/>
          <p:nvPr/>
        </p:nvSpPr>
        <p:spPr>
          <a:xfrm>
            <a:off x="2886304" y="2184014"/>
            <a:ext cx="2964264" cy="584775"/>
          </a:xfrm>
          <a:prstGeom prst="rect">
            <a:avLst/>
          </a:prstGeom>
          <a:noFill/>
        </p:spPr>
        <p:txBody>
          <a:bodyPr wrap="square" rtlCol="0">
            <a:spAutoFit/>
          </a:bodyPr>
          <a:lstStyle/>
          <a:p>
            <a:pPr algn="ctr"/>
            <a:r>
              <a:rPr lang="en-US" sz="3200" dirty="0" smtClean="0">
                <a:solidFill>
                  <a:srgbClr val="0070C0"/>
                </a:solidFill>
                <a:latin typeface="Arial Black" panose="020B0A04020102020204" pitchFamily="34" charset="0"/>
              </a:rPr>
              <a:t>RDO</a:t>
            </a:r>
            <a:endParaRPr lang="en-US" sz="3200" dirty="0">
              <a:solidFill>
                <a:srgbClr val="0070C0"/>
              </a:solidFill>
              <a:latin typeface="Arial Black" panose="020B0A04020102020204" pitchFamily="34" charset="0"/>
            </a:endParaRPr>
          </a:p>
        </p:txBody>
      </p:sp>
      <p:sp>
        <p:nvSpPr>
          <p:cNvPr id="42" name="TextBox 41"/>
          <p:cNvSpPr txBox="1"/>
          <p:nvPr/>
        </p:nvSpPr>
        <p:spPr>
          <a:xfrm>
            <a:off x="2827027" y="4513256"/>
            <a:ext cx="2964264" cy="584775"/>
          </a:xfrm>
          <a:prstGeom prst="rect">
            <a:avLst/>
          </a:prstGeom>
          <a:noFill/>
        </p:spPr>
        <p:txBody>
          <a:bodyPr wrap="square" rtlCol="0">
            <a:spAutoFit/>
          </a:bodyPr>
          <a:lstStyle/>
          <a:p>
            <a:pPr algn="ctr"/>
            <a:r>
              <a:rPr lang="en-US" sz="3200" dirty="0" smtClean="0">
                <a:solidFill>
                  <a:srgbClr val="00B050"/>
                </a:solidFill>
                <a:latin typeface="Arial Black" panose="020B0A04020102020204" pitchFamily="34" charset="0"/>
              </a:rPr>
              <a:t>RFI</a:t>
            </a:r>
            <a:endParaRPr lang="en-US" sz="3200" dirty="0">
              <a:solidFill>
                <a:srgbClr val="00B050"/>
              </a:solidFill>
              <a:latin typeface="Arial Black" panose="020B0A04020102020204" pitchFamily="34" charset="0"/>
            </a:endParaRPr>
          </a:p>
        </p:txBody>
      </p:sp>
      <p:grpSp>
        <p:nvGrpSpPr>
          <p:cNvPr id="44" name="Group 57"/>
          <p:cNvGrpSpPr/>
          <p:nvPr/>
        </p:nvGrpSpPr>
        <p:grpSpPr>
          <a:xfrm>
            <a:off x="3547159" y="2812540"/>
            <a:ext cx="1219200" cy="381000"/>
            <a:chOff x="3886200" y="2082801"/>
            <a:chExt cx="1219200" cy="381000"/>
          </a:xfrm>
        </p:grpSpPr>
        <p:sp>
          <p:nvSpPr>
            <p:cNvPr id="45" name="WordArt 13"/>
            <p:cNvSpPr>
              <a:spLocks noChangeArrowheads="1" noChangeShapeType="1" noTextEdit="1"/>
            </p:cNvSpPr>
            <p:nvPr/>
          </p:nvSpPr>
          <p:spPr bwMode="auto">
            <a:xfrm>
              <a:off x="4191000" y="2082801"/>
              <a:ext cx="914400" cy="381000"/>
            </a:xfrm>
            <a:prstGeom prst="rect">
              <a:avLst/>
            </a:prstGeom>
          </p:spPr>
          <p:txBody>
            <a:bodyPr wrap="none" fromWordArt="1">
              <a:prstTxWarp prst="textPlain">
                <a:avLst>
                  <a:gd name="adj" fmla="val 42361"/>
                </a:avLst>
              </a:prstTxWarp>
            </a:bodyPr>
            <a:lstStyle/>
            <a:p>
              <a:r>
                <a:rPr lang="en-US" sz="1600"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Arial Black"/>
                </a:rPr>
                <a:t>SIT</a:t>
              </a:r>
            </a:p>
          </p:txBody>
        </p:sp>
        <p:sp>
          <p:nvSpPr>
            <p:cNvPr id="46" name="Line 14"/>
            <p:cNvSpPr>
              <a:spLocks noChangeShapeType="1"/>
            </p:cNvSpPr>
            <p:nvPr/>
          </p:nvSpPr>
          <p:spPr bwMode="auto">
            <a:xfrm>
              <a:off x="3886200" y="2209800"/>
              <a:ext cx="533400" cy="0"/>
            </a:xfrm>
            <a:prstGeom prst="line">
              <a:avLst/>
            </a:prstGeom>
            <a:noFill/>
            <a:ln w="9525">
              <a:solidFill>
                <a:schemeClr val="tx1"/>
              </a:solidFill>
              <a:round/>
              <a:headEnd/>
              <a:tailEnd/>
            </a:ln>
          </p:spPr>
          <p:txBody>
            <a:bodyPr/>
            <a:lstStyle/>
            <a:p>
              <a:endParaRPr lang="en-US"/>
            </a:p>
          </p:txBody>
        </p:sp>
        <p:sp>
          <p:nvSpPr>
            <p:cNvPr id="47" name="Line 15"/>
            <p:cNvSpPr>
              <a:spLocks noChangeShapeType="1"/>
            </p:cNvSpPr>
            <p:nvPr/>
          </p:nvSpPr>
          <p:spPr bwMode="auto">
            <a:xfrm>
              <a:off x="4038600" y="2286000"/>
              <a:ext cx="304800" cy="0"/>
            </a:xfrm>
            <a:prstGeom prst="line">
              <a:avLst/>
            </a:prstGeom>
            <a:noFill/>
            <a:ln w="9525">
              <a:solidFill>
                <a:schemeClr val="tx1"/>
              </a:solidFill>
              <a:round/>
              <a:headEnd/>
              <a:tailEnd/>
            </a:ln>
          </p:spPr>
          <p:txBody>
            <a:bodyPr/>
            <a:lstStyle/>
            <a:p>
              <a:endParaRPr lang="en-US"/>
            </a:p>
          </p:txBody>
        </p:sp>
        <p:sp>
          <p:nvSpPr>
            <p:cNvPr id="48" name="Line 16"/>
            <p:cNvSpPr>
              <a:spLocks noChangeShapeType="1"/>
            </p:cNvSpPr>
            <p:nvPr/>
          </p:nvSpPr>
          <p:spPr bwMode="auto">
            <a:xfrm>
              <a:off x="4191000" y="2362200"/>
              <a:ext cx="152400" cy="0"/>
            </a:xfrm>
            <a:prstGeom prst="line">
              <a:avLst/>
            </a:prstGeom>
            <a:noFill/>
            <a:ln w="9525">
              <a:solidFill>
                <a:schemeClr val="tx1"/>
              </a:solidFill>
              <a:round/>
              <a:headEnd/>
              <a:tailEnd/>
            </a:ln>
          </p:spPr>
          <p:txBody>
            <a:bodyPr/>
            <a:lstStyle/>
            <a:p>
              <a:endParaRPr lang="en-US"/>
            </a:p>
          </p:txBody>
        </p:sp>
      </p:grpSp>
      <p:grpSp>
        <p:nvGrpSpPr>
          <p:cNvPr id="61" name="Group 57"/>
          <p:cNvGrpSpPr/>
          <p:nvPr/>
        </p:nvGrpSpPr>
        <p:grpSpPr>
          <a:xfrm>
            <a:off x="3547159" y="5174231"/>
            <a:ext cx="1219200" cy="381000"/>
            <a:chOff x="3886200" y="2082801"/>
            <a:chExt cx="1219200" cy="381000"/>
          </a:xfrm>
        </p:grpSpPr>
        <p:sp>
          <p:nvSpPr>
            <p:cNvPr id="62" name="WordArt 13"/>
            <p:cNvSpPr>
              <a:spLocks noChangeArrowheads="1" noChangeShapeType="1" noTextEdit="1"/>
            </p:cNvSpPr>
            <p:nvPr/>
          </p:nvSpPr>
          <p:spPr bwMode="auto">
            <a:xfrm>
              <a:off x="4191000" y="2082801"/>
              <a:ext cx="914400" cy="381000"/>
            </a:xfrm>
            <a:prstGeom prst="rect">
              <a:avLst/>
            </a:prstGeom>
          </p:spPr>
          <p:txBody>
            <a:bodyPr wrap="none" fromWordArt="1">
              <a:prstTxWarp prst="textPlain">
                <a:avLst>
                  <a:gd name="adj" fmla="val 42361"/>
                </a:avLst>
              </a:prstTxWarp>
            </a:bodyPr>
            <a:lstStyle/>
            <a:p>
              <a:r>
                <a:rPr lang="en-US" sz="1600"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Arial Black"/>
                </a:rPr>
                <a:t>SIT</a:t>
              </a:r>
            </a:p>
          </p:txBody>
        </p:sp>
        <p:sp>
          <p:nvSpPr>
            <p:cNvPr id="63" name="Line 14"/>
            <p:cNvSpPr>
              <a:spLocks noChangeShapeType="1"/>
            </p:cNvSpPr>
            <p:nvPr/>
          </p:nvSpPr>
          <p:spPr bwMode="auto">
            <a:xfrm>
              <a:off x="3886200" y="2209800"/>
              <a:ext cx="533400" cy="0"/>
            </a:xfrm>
            <a:prstGeom prst="line">
              <a:avLst/>
            </a:prstGeom>
            <a:noFill/>
            <a:ln w="9525">
              <a:solidFill>
                <a:schemeClr val="tx1"/>
              </a:solidFill>
              <a:round/>
              <a:headEnd/>
              <a:tailEnd/>
            </a:ln>
          </p:spPr>
          <p:txBody>
            <a:bodyPr/>
            <a:lstStyle/>
            <a:p>
              <a:endParaRPr lang="en-US"/>
            </a:p>
          </p:txBody>
        </p:sp>
        <p:sp>
          <p:nvSpPr>
            <p:cNvPr id="64" name="Line 15"/>
            <p:cNvSpPr>
              <a:spLocks noChangeShapeType="1"/>
            </p:cNvSpPr>
            <p:nvPr/>
          </p:nvSpPr>
          <p:spPr bwMode="auto">
            <a:xfrm>
              <a:off x="4038600" y="2286000"/>
              <a:ext cx="304800" cy="0"/>
            </a:xfrm>
            <a:prstGeom prst="line">
              <a:avLst/>
            </a:prstGeom>
            <a:noFill/>
            <a:ln w="9525">
              <a:solidFill>
                <a:schemeClr val="tx1"/>
              </a:solidFill>
              <a:round/>
              <a:headEnd/>
              <a:tailEnd/>
            </a:ln>
          </p:spPr>
          <p:txBody>
            <a:bodyPr/>
            <a:lstStyle/>
            <a:p>
              <a:endParaRPr lang="en-US"/>
            </a:p>
          </p:txBody>
        </p:sp>
        <p:sp>
          <p:nvSpPr>
            <p:cNvPr id="65" name="Line 16"/>
            <p:cNvSpPr>
              <a:spLocks noChangeShapeType="1"/>
            </p:cNvSpPr>
            <p:nvPr/>
          </p:nvSpPr>
          <p:spPr bwMode="auto">
            <a:xfrm>
              <a:off x="4191000" y="2362200"/>
              <a:ext cx="152400" cy="0"/>
            </a:xfrm>
            <a:prstGeom prst="line">
              <a:avLst/>
            </a:prstGeom>
            <a:noFill/>
            <a:ln w="9525">
              <a:solidFill>
                <a:schemeClr val="tx1"/>
              </a:solidFill>
              <a:round/>
              <a:headEnd/>
              <a:tailEnd/>
            </a:ln>
          </p:spPr>
          <p:txBody>
            <a:bodyPr/>
            <a:lstStyle/>
            <a:p>
              <a:endParaRPr lang="en-US"/>
            </a:p>
          </p:txBody>
        </p:sp>
      </p:grpSp>
      <p:sp>
        <p:nvSpPr>
          <p:cNvPr id="71" name="Rectangle 4"/>
          <p:cNvSpPr>
            <a:spLocks noChangeArrowheads="1"/>
          </p:cNvSpPr>
          <p:nvPr/>
        </p:nvSpPr>
        <p:spPr bwMode="auto">
          <a:xfrm>
            <a:off x="194359" y="5798118"/>
            <a:ext cx="1905000" cy="276225"/>
          </a:xfrm>
          <a:prstGeom prst="rect">
            <a:avLst/>
          </a:prstGeom>
          <a:noFill/>
          <a:ln w="9525">
            <a:noFill/>
            <a:miter lim="800000"/>
            <a:headEnd/>
            <a:tailEnd/>
          </a:ln>
        </p:spPr>
        <p:txBody>
          <a:bodyPr>
            <a:spAutoFit/>
          </a:bodyPr>
          <a:lstStyle/>
          <a:p>
            <a:r>
              <a:rPr lang="en-US" sz="1200" u="sng" dirty="0">
                <a:solidFill>
                  <a:schemeClr val="tx2"/>
                </a:solidFill>
                <a:latin typeface="Helvetica" pitchFamily="34" charset="0"/>
              </a:rPr>
              <a:t>D7K /</a:t>
            </a:r>
            <a:r>
              <a:rPr lang="en-US" sz="1200" u="sng" dirty="0" smtClean="0">
                <a:solidFill>
                  <a:schemeClr val="tx2"/>
                </a:solidFill>
                <a:latin typeface="Helvetica" pitchFamily="34" charset="0"/>
              </a:rPr>
              <a:t>MvT 641</a:t>
            </a:r>
            <a:r>
              <a:rPr lang="en-US" sz="1200" dirty="0" smtClean="0">
                <a:solidFill>
                  <a:schemeClr val="tx2"/>
                </a:solidFill>
                <a:latin typeface="Helvetica" pitchFamily="34" charset="0"/>
              </a:rPr>
              <a:t> </a:t>
            </a:r>
            <a:r>
              <a:rPr lang="en-US" sz="1200" dirty="0">
                <a:solidFill>
                  <a:schemeClr val="tx2"/>
                </a:solidFill>
                <a:latin typeface="Helvetica" pitchFamily="34" charset="0"/>
              </a:rPr>
              <a:t>opens SIT</a:t>
            </a:r>
          </a:p>
        </p:txBody>
      </p:sp>
      <p:sp>
        <p:nvSpPr>
          <p:cNvPr id="72" name="Rectangle 5"/>
          <p:cNvSpPr>
            <a:spLocks noChangeArrowheads="1"/>
          </p:cNvSpPr>
          <p:nvPr/>
        </p:nvSpPr>
        <p:spPr bwMode="auto">
          <a:xfrm>
            <a:off x="6747559" y="5798118"/>
            <a:ext cx="1981200" cy="276225"/>
          </a:xfrm>
          <a:prstGeom prst="rect">
            <a:avLst/>
          </a:prstGeom>
          <a:noFill/>
          <a:ln w="9525">
            <a:noFill/>
            <a:miter lim="800000"/>
            <a:headEnd/>
            <a:tailEnd/>
          </a:ln>
        </p:spPr>
        <p:txBody>
          <a:bodyPr wrap="square">
            <a:spAutoFit/>
          </a:bodyPr>
          <a:lstStyle/>
          <a:p>
            <a:r>
              <a:rPr lang="en-US" sz="1200" u="sng" dirty="0">
                <a:solidFill>
                  <a:schemeClr val="tx2"/>
                </a:solidFill>
                <a:latin typeface="Helvetica" pitchFamily="34" charset="0"/>
              </a:rPr>
              <a:t>D6K /</a:t>
            </a:r>
            <a:r>
              <a:rPr lang="en-US" sz="1200" u="sng" dirty="0" smtClean="0">
                <a:solidFill>
                  <a:schemeClr val="tx2"/>
                </a:solidFill>
                <a:latin typeface="Helvetica" pitchFamily="34" charset="0"/>
              </a:rPr>
              <a:t>MvT 101</a:t>
            </a:r>
            <a:r>
              <a:rPr lang="en-US" sz="1200" dirty="0" smtClean="0">
                <a:solidFill>
                  <a:schemeClr val="tx2"/>
                </a:solidFill>
                <a:latin typeface="Helvetica" pitchFamily="34" charset="0"/>
              </a:rPr>
              <a:t> </a:t>
            </a:r>
            <a:r>
              <a:rPr lang="en-US" sz="1200" dirty="0">
                <a:solidFill>
                  <a:schemeClr val="tx2"/>
                </a:solidFill>
                <a:latin typeface="Helvetica" pitchFamily="34" charset="0"/>
              </a:rPr>
              <a:t>closes SIT</a:t>
            </a:r>
          </a:p>
        </p:txBody>
      </p:sp>
    </p:spTree>
    <p:extLst>
      <p:ext uri="{BB962C8B-B14F-4D97-AF65-F5344CB8AC3E}">
        <p14:creationId xmlns:p14="http://schemas.microsoft.com/office/powerpoint/2010/main" val="1495279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ts val="1800"/>
              </a:lnSpc>
            </a:pPr>
            <a:r>
              <a:rPr lang="en-US" altLang="en-US" b="1" dirty="0" smtClean="0">
                <a:latin typeface="Arial" panose="020B0604020202020204" pitchFamily="34" charset="0"/>
                <a:cs typeface="Arial" panose="020B0604020202020204" pitchFamily="34" charset="0"/>
              </a:rPr>
              <a:t>Transportation Legs</a:t>
            </a:r>
            <a:endParaRPr lang="en-US" alt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A31A13-FDED-4228-990A-2B973EB1A1CF}"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40" name="Rectangle 4"/>
          <p:cNvSpPr>
            <a:spLocks noChangeArrowheads="1"/>
          </p:cNvSpPr>
          <p:nvPr/>
        </p:nvSpPr>
        <p:spPr bwMode="auto">
          <a:xfrm>
            <a:off x="194808" y="3561990"/>
            <a:ext cx="1905000" cy="276225"/>
          </a:xfrm>
          <a:prstGeom prst="rect">
            <a:avLst/>
          </a:prstGeom>
          <a:noFill/>
          <a:ln w="9525">
            <a:noFill/>
            <a:miter lim="800000"/>
            <a:headEnd/>
            <a:tailEnd/>
          </a:ln>
        </p:spPr>
        <p:txBody>
          <a:bodyPr>
            <a:spAutoFit/>
          </a:bodyPr>
          <a:lstStyle/>
          <a:p>
            <a:r>
              <a:rPr lang="en-US" sz="1200" u="sng" dirty="0">
                <a:solidFill>
                  <a:schemeClr val="tx2"/>
                </a:solidFill>
                <a:latin typeface="Helvetica" pitchFamily="34" charset="0"/>
              </a:rPr>
              <a:t>D7K /</a:t>
            </a:r>
            <a:r>
              <a:rPr lang="en-US" sz="1200" u="sng" dirty="0" smtClean="0">
                <a:solidFill>
                  <a:schemeClr val="tx2"/>
                </a:solidFill>
                <a:latin typeface="Helvetica" pitchFamily="34" charset="0"/>
              </a:rPr>
              <a:t>MvT 641</a:t>
            </a:r>
            <a:r>
              <a:rPr lang="en-US" sz="1200" dirty="0" smtClean="0">
                <a:solidFill>
                  <a:schemeClr val="tx2"/>
                </a:solidFill>
                <a:latin typeface="Helvetica" pitchFamily="34" charset="0"/>
              </a:rPr>
              <a:t> </a:t>
            </a:r>
            <a:r>
              <a:rPr lang="en-US" sz="1200" dirty="0">
                <a:solidFill>
                  <a:schemeClr val="tx2"/>
                </a:solidFill>
                <a:latin typeface="Helvetica" pitchFamily="34" charset="0"/>
              </a:rPr>
              <a:t>opens SIT</a:t>
            </a:r>
          </a:p>
        </p:txBody>
      </p:sp>
      <p:grpSp>
        <p:nvGrpSpPr>
          <p:cNvPr id="51" name="Group 27"/>
          <p:cNvGrpSpPr>
            <a:grpSpLocks/>
          </p:cNvGrpSpPr>
          <p:nvPr/>
        </p:nvGrpSpPr>
        <p:grpSpPr bwMode="auto">
          <a:xfrm>
            <a:off x="474208" y="2758715"/>
            <a:ext cx="7924800" cy="731838"/>
            <a:chOff x="384" y="1440"/>
            <a:chExt cx="4992" cy="461"/>
          </a:xfrm>
        </p:grpSpPr>
        <p:sp>
          <p:nvSpPr>
            <p:cNvPr id="52" name="Rectangle 29"/>
            <p:cNvSpPr>
              <a:spLocks noChangeArrowheads="1"/>
            </p:cNvSpPr>
            <p:nvPr/>
          </p:nvSpPr>
          <p:spPr bwMode="auto">
            <a:xfrm>
              <a:off x="4512" y="1440"/>
              <a:ext cx="864" cy="461"/>
            </a:xfrm>
            <a:prstGeom prst="rect">
              <a:avLst/>
            </a:prstGeom>
            <a:solidFill>
              <a:srgbClr val="FFCC99">
                <a:alpha val="50195"/>
              </a:srgbClr>
            </a:solidFill>
            <a:ln w="12700">
              <a:solidFill>
                <a:schemeClr val="tx1"/>
              </a:solidFill>
              <a:miter lim="800000"/>
              <a:headEnd/>
              <a:tailEnd/>
            </a:ln>
          </p:spPr>
          <p:txBody>
            <a:bodyPr wrap="none" anchor="ctr"/>
            <a:lstStyle/>
            <a:p>
              <a:endParaRPr lang="en-US"/>
            </a:p>
          </p:txBody>
        </p:sp>
        <p:sp>
          <p:nvSpPr>
            <p:cNvPr id="55" name="Line 30"/>
            <p:cNvSpPr>
              <a:spLocks noChangeShapeType="1"/>
            </p:cNvSpPr>
            <p:nvPr/>
          </p:nvSpPr>
          <p:spPr bwMode="auto">
            <a:xfrm>
              <a:off x="1248" y="1680"/>
              <a:ext cx="3264" cy="0"/>
            </a:xfrm>
            <a:prstGeom prst="line">
              <a:avLst/>
            </a:prstGeom>
            <a:noFill/>
            <a:ln w="12700">
              <a:solidFill>
                <a:schemeClr val="tx1"/>
              </a:solidFill>
              <a:round/>
              <a:headEnd/>
              <a:tailEnd type="triangle" w="med" len="med"/>
            </a:ln>
          </p:spPr>
          <p:txBody>
            <a:bodyPr/>
            <a:lstStyle/>
            <a:p>
              <a:endParaRPr lang="en-US"/>
            </a:p>
          </p:txBody>
        </p:sp>
        <p:sp>
          <p:nvSpPr>
            <p:cNvPr id="57" name="Line 35"/>
            <p:cNvSpPr>
              <a:spLocks noChangeShapeType="1"/>
            </p:cNvSpPr>
            <p:nvPr/>
          </p:nvSpPr>
          <p:spPr bwMode="auto">
            <a:xfrm>
              <a:off x="2496" y="1680"/>
              <a:ext cx="96" cy="0"/>
            </a:xfrm>
            <a:prstGeom prst="line">
              <a:avLst/>
            </a:prstGeom>
            <a:noFill/>
            <a:ln w="9525">
              <a:solidFill>
                <a:schemeClr val="tx1"/>
              </a:solidFill>
              <a:round/>
              <a:headEnd/>
              <a:tailEnd/>
            </a:ln>
          </p:spPr>
          <p:txBody>
            <a:bodyPr/>
            <a:lstStyle/>
            <a:p>
              <a:endParaRPr lang="en-US"/>
            </a:p>
          </p:txBody>
        </p:sp>
        <p:sp>
          <p:nvSpPr>
            <p:cNvPr id="65" name="Rectangle 37"/>
            <p:cNvSpPr>
              <a:spLocks noChangeArrowheads="1"/>
            </p:cNvSpPr>
            <p:nvPr/>
          </p:nvSpPr>
          <p:spPr bwMode="auto">
            <a:xfrm>
              <a:off x="384" y="1440"/>
              <a:ext cx="864" cy="461"/>
            </a:xfrm>
            <a:prstGeom prst="rect">
              <a:avLst/>
            </a:prstGeom>
            <a:solidFill>
              <a:srgbClr val="CCFFCC">
                <a:alpha val="50195"/>
              </a:srgbClr>
            </a:solidFill>
            <a:ln w="12700">
              <a:solidFill>
                <a:schemeClr val="tx1"/>
              </a:solidFill>
              <a:miter lim="800000"/>
              <a:headEnd/>
              <a:tailEnd/>
            </a:ln>
          </p:spPr>
          <p:txBody>
            <a:bodyPr wrap="none" anchor="ctr"/>
            <a:lstStyle/>
            <a:p>
              <a:endParaRPr lang="en-US"/>
            </a:p>
          </p:txBody>
        </p:sp>
        <p:sp>
          <p:nvSpPr>
            <p:cNvPr id="72" name="WordArt 38"/>
            <p:cNvSpPr>
              <a:spLocks noChangeArrowheads="1" noChangeShapeType="1" noTextEdit="1"/>
            </p:cNvSpPr>
            <p:nvPr/>
          </p:nvSpPr>
          <p:spPr bwMode="auto">
            <a:xfrm>
              <a:off x="480" y="1584"/>
              <a:ext cx="638" cy="198"/>
            </a:xfrm>
            <a:prstGeom prst="rect">
              <a:avLst/>
            </a:prstGeom>
          </p:spPr>
          <p:txBody>
            <a:bodyPr wrap="none" fromWordArt="1">
              <a:prstTxWarp prst="textPlain">
                <a:avLst>
                  <a:gd name="adj" fmla="val 53227"/>
                </a:avLst>
              </a:prstTxWarp>
            </a:bodyPr>
            <a:lstStyle/>
            <a:p>
              <a:endParaRPr lang="en-US" i="1" kern="10" dirty="0">
                <a:ln w="9525">
                  <a:solidFill>
                    <a:srgbClr val="000000"/>
                  </a:solidFill>
                  <a:round/>
                  <a:headEnd/>
                  <a:tailEnd/>
                </a:ln>
                <a:solidFill>
                  <a:srgbClr val="FFFFFF"/>
                </a:solidFill>
                <a:effectLst>
                  <a:outerShdw dist="35921" dir="2700000" algn="ctr" rotWithShape="0">
                    <a:srgbClr val="808080"/>
                  </a:outerShdw>
                </a:effectLst>
                <a:latin typeface="Arial Black"/>
              </a:endParaRPr>
            </a:p>
          </p:txBody>
        </p:sp>
        <p:sp>
          <p:nvSpPr>
            <p:cNvPr id="73" name="WordArt 39"/>
            <p:cNvSpPr>
              <a:spLocks noChangeArrowheads="1" noChangeShapeType="1" noTextEdit="1"/>
            </p:cNvSpPr>
            <p:nvPr/>
          </p:nvSpPr>
          <p:spPr bwMode="auto">
            <a:xfrm>
              <a:off x="4608" y="1488"/>
              <a:ext cx="648" cy="348"/>
            </a:xfrm>
            <a:prstGeom prst="rect">
              <a:avLst/>
            </a:prstGeom>
          </p:spPr>
          <p:txBody>
            <a:bodyPr wrap="none" fromWordArt="1">
              <a:prstTxWarp prst="textPlain">
                <a:avLst>
                  <a:gd name="adj" fmla="val 50000"/>
                </a:avLst>
              </a:prstTxWarp>
            </a:bodyPr>
            <a:lstStyle/>
            <a:p>
              <a:pPr algn="ctr"/>
              <a:endParaRPr lang="en-US" sz="1600" i="1" kern="10" dirty="0">
                <a:ln w="9525">
                  <a:solidFill>
                    <a:srgbClr val="000000"/>
                  </a:solidFill>
                  <a:round/>
                  <a:headEnd/>
                  <a:tailEnd/>
                </a:ln>
                <a:solidFill>
                  <a:srgbClr val="FFFFFF"/>
                </a:solidFill>
                <a:effectLst>
                  <a:outerShdw dist="35921" dir="2700000" algn="ctr" rotWithShape="0">
                    <a:srgbClr val="808080"/>
                  </a:outerShdw>
                </a:effectLst>
                <a:latin typeface="Arial Black"/>
              </a:endParaRPr>
            </a:p>
          </p:txBody>
        </p:sp>
      </p:grpSp>
      <p:sp>
        <p:nvSpPr>
          <p:cNvPr id="74" name="WordArt 38"/>
          <p:cNvSpPr>
            <a:spLocks noChangeArrowheads="1" noChangeShapeType="1" noTextEdit="1"/>
          </p:cNvSpPr>
          <p:nvPr/>
        </p:nvSpPr>
        <p:spPr bwMode="auto">
          <a:xfrm>
            <a:off x="7206795" y="2938897"/>
            <a:ext cx="1012825" cy="314325"/>
          </a:xfrm>
          <a:prstGeom prst="rect">
            <a:avLst/>
          </a:prstGeom>
        </p:spPr>
        <p:txBody>
          <a:bodyPr wrap="none" fromWordArt="1">
            <a:prstTxWarp prst="textPlain">
              <a:avLst>
                <a:gd name="adj" fmla="val 53227"/>
              </a:avLst>
            </a:prstTxWarp>
          </a:bodyPr>
          <a:lstStyle/>
          <a:p>
            <a:pPr algn="ctr"/>
            <a:r>
              <a:rPr lang="en-US" i="1" kern="10" dirty="0">
                <a:ln w="9525">
                  <a:solidFill>
                    <a:srgbClr val="000000"/>
                  </a:solidFill>
                  <a:round/>
                  <a:headEnd/>
                  <a:tailEnd/>
                </a:ln>
                <a:solidFill>
                  <a:srgbClr val="FFFFFF"/>
                </a:solidFill>
                <a:effectLst>
                  <a:outerShdw dist="35921" dir="2700000" algn="ctr" rotWithShape="0">
                    <a:srgbClr val="808080"/>
                  </a:outerShdw>
                </a:effectLst>
                <a:latin typeface="Arial Black"/>
              </a:rPr>
              <a:t>FLEET</a:t>
            </a:r>
          </a:p>
        </p:txBody>
      </p:sp>
      <p:sp>
        <p:nvSpPr>
          <p:cNvPr id="75" name="WordArt 14"/>
          <p:cNvSpPr>
            <a:spLocks noChangeArrowheads="1" noChangeShapeType="1" noTextEdit="1"/>
          </p:cNvSpPr>
          <p:nvPr/>
        </p:nvSpPr>
        <p:spPr bwMode="auto">
          <a:xfrm>
            <a:off x="565489" y="2806340"/>
            <a:ext cx="1189038" cy="609600"/>
          </a:xfrm>
          <a:prstGeom prst="rect">
            <a:avLst/>
          </a:prstGeom>
        </p:spPr>
        <p:txBody>
          <a:bodyPr wrap="none" fromWordArt="1">
            <a:prstTxWarp prst="textPlain">
              <a:avLst>
                <a:gd name="adj" fmla="val 50000"/>
              </a:avLst>
            </a:prstTxWarp>
          </a:bodyPr>
          <a:lstStyle/>
          <a:p>
            <a:r>
              <a:rPr lang="en-US" sz="1400" kern="10" dirty="0">
                <a:ln w="9525">
                  <a:solidFill>
                    <a:srgbClr val="000000"/>
                  </a:solidFill>
                  <a:round/>
                  <a:headEnd/>
                  <a:tailEnd/>
                </a:ln>
                <a:solidFill>
                  <a:srgbClr val="FFFFFF"/>
                </a:solidFill>
                <a:effectLst>
                  <a:outerShdw dist="35921" dir="2700000" algn="ctr" rotWithShape="0">
                    <a:srgbClr val="808080"/>
                  </a:outerShdw>
                </a:effectLst>
                <a:latin typeface="Arial Black"/>
              </a:rPr>
              <a:t>Coml./Org Repair</a:t>
            </a:r>
          </a:p>
          <a:p>
            <a:r>
              <a:rPr lang="en-US" sz="1400" kern="10" dirty="0">
                <a:ln w="9525">
                  <a:solidFill>
                    <a:srgbClr val="000000"/>
                  </a:solidFill>
                  <a:round/>
                  <a:headEnd/>
                  <a:tailEnd/>
                </a:ln>
                <a:solidFill>
                  <a:srgbClr val="FFFFFF"/>
                </a:solidFill>
                <a:effectLst>
                  <a:outerShdw dist="35921" dir="2700000" algn="ctr" rotWithShape="0">
                    <a:srgbClr val="808080"/>
                  </a:outerShdw>
                </a:effectLst>
                <a:latin typeface="Arial Black"/>
              </a:rPr>
              <a:t>or Stock Point</a:t>
            </a:r>
          </a:p>
        </p:txBody>
      </p:sp>
      <p:grpSp>
        <p:nvGrpSpPr>
          <p:cNvPr id="76" name="Group 57"/>
          <p:cNvGrpSpPr/>
          <p:nvPr/>
        </p:nvGrpSpPr>
        <p:grpSpPr>
          <a:xfrm>
            <a:off x="3583327" y="2938897"/>
            <a:ext cx="1158081" cy="381000"/>
            <a:chOff x="3886200" y="2082801"/>
            <a:chExt cx="1158081" cy="381000"/>
          </a:xfrm>
        </p:grpSpPr>
        <p:sp>
          <p:nvSpPr>
            <p:cNvPr id="77" name="WordArt 13"/>
            <p:cNvSpPr>
              <a:spLocks noChangeArrowheads="1" noChangeShapeType="1" noTextEdit="1"/>
            </p:cNvSpPr>
            <p:nvPr/>
          </p:nvSpPr>
          <p:spPr bwMode="auto">
            <a:xfrm>
              <a:off x="4129881" y="2082801"/>
              <a:ext cx="914400" cy="381000"/>
            </a:xfrm>
            <a:prstGeom prst="rect">
              <a:avLst/>
            </a:prstGeom>
          </p:spPr>
          <p:txBody>
            <a:bodyPr wrap="none" fromWordArt="1">
              <a:prstTxWarp prst="textPlain">
                <a:avLst>
                  <a:gd name="adj" fmla="val 42361"/>
                </a:avLst>
              </a:prstTxWarp>
            </a:bodyPr>
            <a:lstStyle/>
            <a:p>
              <a:r>
                <a:rPr lang="en-US" sz="1600"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Arial Black"/>
                </a:rPr>
                <a:t>SIT</a:t>
              </a:r>
            </a:p>
          </p:txBody>
        </p:sp>
        <p:sp>
          <p:nvSpPr>
            <p:cNvPr id="78" name="Line 14"/>
            <p:cNvSpPr>
              <a:spLocks noChangeShapeType="1"/>
            </p:cNvSpPr>
            <p:nvPr/>
          </p:nvSpPr>
          <p:spPr bwMode="auto">
            <a:xfrm>
              <a:off x="3886200" y="2209800"/>
              <a:ext cx="533400" cy="0"/>
            </a:xfrm>
            <a:prstGeom prst="line">
              <a:avLst/>
            </a:prstGeom>
            <a:noFill/>
            <a:ln w="9525">
              <a:solidFill>
                <a:schemeClr val="tx1"/>
              </a:solidFill>
              <a:round/>
              <a:headEnd/>
              <a:tailEnd/>
            </a:ln>
          </p:spPr>
          <p:txBody>
            <a:bodyPr/>
            <a:lstStyle/>
            <a:p>
              <a:endParaRPr lang="en-US"/>
            </a:p>
          </p:txBody>
        </p:sp>
        <p:sp>
          <p:nvSpPr>
            <p:cNvPr id="79" name="Line 15"/>
            <p:cNvSpPr>
              <a:spLocks noChangeShapeType="1"/>
            </p:cNvSpPr>
            <p:nvPr/>
          </p:nvSpPr>
          <p:spPr bwMode="auto">
            <a:xfrm>
              <a:off x="4038600" y="2286000"/>
              <a:ext cx="304800" cy="0"/>
            </a:xfrm>
            <a:prstGeom prst="line">
              <a:avLst/>
            </a:prstGeom>
            <a:noFill/>
            <a:ln w="9525">
              <a:solidFill>
                <a:schemeClr val="tx1"/>
              </a:solidFill>
              <a:round/>
              <a:headEnd/>
              <a:tailEnd/>
            </a:ln>
          </p:spPr>
          <p:txBody>
            <a:bodyPr/>
            <a:lstStyle/>
            <a:p>
              <a:endParaRPr lang="en-US"/>
            </a:p>
          </p:txBody>
        </p:sp>
        <p:sp>
          <p:nvSpPr>
            <p:cNvPr id="80" name="Line 16"/>
            <p:cNvSpPr>
              <a:spLocks noChangeShapeType="1"/>
            </p:cNvSpPr>
            <p:nvPr/>
          </p:nvSpPr>
          <p:spPr bwMode="auto">
            <a:xfrm>
              <a:off x="4191000" y="2362200"/>
              <a:ext cx="152400" cy="0"/>
            </a:xfrm>
            <a:prstGeom prst="line">
              <a:avLst/>
            </a:prstGeom>
            <a:noFill/>
            <a:ln w="9525">
              <a:solidFill>
                <a:schemeClr val="tx1"/>
              </a:solidFill>
              <a:round/>
              <a:headEnd/>
              <a:tailEnd/>
            </a:ln>
          </p:spPr>
          <p:txBody>
            <a:bodyPr/>
            <a:lstStyle/>
            <a:p>
              <a:endParaRPr lang="en-US"/>
            </a:p>
          </p:txBody>
        </p:sp>
      </p:grpSp>
      <p:sp>
        <p:nvSpPr>
          <p:cNvPr id="81" name="TextBox 80"/>
          <p:cNvSpPr txBox="1"/>
          <p:nvPr/>
        </p:nvSpPr>
        <p:spPr>
          <a:xfrm>
            <a:off x="2540066" y="2212547"/>
            <a:ext cx="3793083" cy="584775"/>
          </a:xfrm>
          <a:prstGeom prst="rect">
            <a:avLst/>
          </a:prstGeom>
          <a:noFill/>
        </p:spPr>
        <p:txBody>
          <a:bodyPr wrap="square" rtlCol="0">
            <a:spAutoFit/>
          </a:bodyPr>
          <a:lstStyle/>
          <a:p>
            <a:pPr algn="ctr"/>
            <a:r>
              <a:rPr lang="en-US" sz="3200" dirty="0" smtClean="0">
                <a:solidFill>
                  <a:srgbClr val="FFC000"/>
                </a:solidFill>
                <a:latin typeface="Arial Black" panose="020B0A04020102020204" pitchFamily="34" charset="0"/>
              </a:rPr>
              <a:t>Replenishment</a:t>
            </a:r>
            <a:endParaRPr lang="en-US" sz="3200" dirty="0">
              <a:solidFill>
                <a:srgbClr val="FFC000"/>
              </a:solidFill>
              <a:latin typeface="Arial Black" panose="020B0A04020102020204" pitchFamily="34" charset="0"/>
            </a:endParaRPr>
          </a:p>
        </p:txBody>
      </p:sp>
      <p:sp>
        <p:nvSpPr>
          <p:cNvPr id="82" name="Rectangle 5"/>
          <p:cNvSpPr>
            <a:spLocks noChangeArrowheads="1"/>
          </p:cNvSpPr>
          <p:nvPr/>
        </p:nvSpPr>
        <p:spPr bwMode="auto">
          <a:xfrm>
            <a:off x="6788490" y="3589292"/>
            <a:ext cx="1981200" cy="276999"/>
          </a:xfrm>
          <a:prstGeom prst="rect">
            <a:avLst/>
          </a:prstGeom>
          <a:noFill/>
          <a:ln w="9525">
            <a:noFill/>
            <a:miter lim="800000"/>
            <a:headEnd/>
            <a:tailEnd/>
          </a:ln>
        </p:spPr>
        <p:txBody>
          <a:bodyPr wrap="square">
            <a:spAutoFit/>
          </a:bodyPr>
          <a:lstStyle/>
          <a:p>
            <a:r>
              <a:rPr lang="en-US" sz="1200" u="sng" dirty="0">
                <a:solidFill>
                  <a:schemeClr val="tx2"/>
                </a:solidFill>
                <a:latin typeface="Helvetica" pitchFamily="34" charset="0"/>
              </a:rPr>
              <a:t>D6K /</a:t>
            </a:r>
            <a:r>
              <a:rPr lang="en-US" sz="1200" u="sng" dirty="0" smtClean="0">
                <a:solidFill>
                  <a:schemeClr val="tx2"/>
                </a:solidFill>
                <a:latin typeface="Helvetica" pitchFamily="34" charset="0"/>
              </a:rPr>
              <a:t>MvT 101</a:t>
            </a:r>
            <a:r>
              <a:rPr lang="en-US" sz="1200" dirty="0" smtClean="0">
                <a:solidFill>
                  <a:schemeClr val="tx2"/>
                </a:solidFill>
                <a:latin typeface="Helvetica" pitchFamily="34" charset="0"/>
              </a:rPr>
              <a:t> </a:t>
            </a:r>
            <a:r>
              <a:rPr lang="en-US" sz="1200" dirty="0">
                <a:solidFill>
                  <a:schemeClr val="tx2"/>
                </a:solidFill>
                <a:latin typeface="Helvetica" pitchFamily="34" charset="0"/>
              </a:rPr>
              <a:t>closes SIT</a:t>
            </a:r>
          </a:p>
        </p:txBody>
      </p:sp>
      <p:sp>
        <p:nvSpPr>
          <p:cNvPr id="21" name="TextBox 20"/>
          <p:cNvSpPr txBox="1"/>
          <p:nvPr/>
        </p:nvSpPr>
        <p:spPr>
          <a:xfrm>
            <a:off x="2442259" y="4378733"/>
            <a:ext cx="4305300" cy="584775"/>
          </a:xfrm>
          <a:prstGeom prst="rect">
            <a:avLst/>
          </a:prstGeom>
          <a:noFill/>
        </p:spPr>
        <p:txBody>
          <a:bodyPr wrap="square" rtlCol="0">
            <a:spAutoFit/>
          </a:bodyPr>
          <a:lstStyle/>
          <a:p>
            <a:pPr algn="ctr"/>
            <a:r>
              <a:rPr lang="en-US" sz="3200" dirty="0" smtClean="0">
                <a:solidFill>
                  <a:srgbClr val="FF0000"/>
                </a:solidFill>
                <a:latin typeface="Arial Black" panose="020B0A04020102020204" pitchFamily="34" charset="0"/>
              </a:rPr>
              <a:t>NRFI/Retrograde</a:t>
            </a:r>
            <a:endParaRPr lang="en-US" sz="3200" dirty="0">
              <a:solidFill>
                <a:srgbClr val="FF0000"/>
              </a:solidFill>
              <a:latin typeface="Arial Black" panose="020B0A04020102020204" pitchFamily="34" charset="0"/>
            </a:endParaRPr>
          </a:p>
        </p:txBody>
      </p:sp>
      <p:grpSp>
        <p:nvGrpSpPr>
          <p:cNvPr id="22" name="Group 31"/>
          <p:cNvGrpSpPr>
            <a:grpSpLocks/>
          </p:cNvGrpSpPr>
          <p:nvPr/>
        </p:nvGrpSpPr>
        <p:grpSpPr bwMode="auto">
          <a:xfrm>
            <a:off x="21771" y="4887357"/>
            <a:ext cx="8458200" cy="1143000"/>
            <a:chOff x="96" y="2928"/>
            <a:chExt cx="5328" cy="720"/>
          </a:xfrm>
        </p:grpSpPr>
        <p:sp>
          <p:nvSpPr>
            <p:cNvPr id="23" name="Rectangle 34"/>
            <p:cNvSpPr>
              <a:spLocks noChangeArrowheads="1"/>
            </p:cNvSpPr>
            <p:nvPr/>
          </p:nvSpPr>
          <p:spPr bwMode="auto">
            <a:xfrm>
              <a:off x="4560" y="3120"/>
              <a:ext cx="864" cy="461"/>
            </a:xfrm>
            <a:prstGeom prst="rect">
              <a:avLst/>
            </a:prstGeom>
            <a:solidFill>
              <a:srgbClr val="FF99CC">
                <a:alpha val="50195"/>
              </a:srgbClr>
            </a:solidFill>
            <a:ln w="12700">
              <a:solidFill>
                <a:schemeClr val="tx1"/>
              </a:solidFill>
              <a:miter lim="800000"/>
              <a:headEnd/>
              <a:tailEnd/>
            </a:ln>
          </p:spPr>
          <p:txBody>
            <a:bodyPr wrap="none" anchor="ctr"/>
            <a:lstStyle/>
            <a:p>
              <a:endParaRPr lang="en-US"/>
            </a:p>
          </p:txBody>
        </p:sp>
        <p:sp>
          <p:nvSpPr>
            <p:cNvPr id="24" name="WordArt 35"/>
            <p:cNvSpPr>
              <a:spLocks noChangeArrowheads="1" noChangeShapeType="1" noTextEdit="1"/>
            </p:cNvSpPr>
            <p:nvPr/>
          </p:nvSpPr>
          <p:spPr bwMode="auto">
            <a:xfrm>
              <a:off x="4608" y="3168"/>
              <a:ext cx="749" cy="384"/>
            </a:xfrm>
            <a:prstGeom prst="rect">
              <a:avLst/>
            </a:prstGeom>
          </p:spPr>
          <p:txBody>
            <a:bodyPr wrap="none" fromWordArt="1">
              <a:prstTxWarp prst="textPlain">
                <a:avLst>
                  <a:gd name="adj" fmla="val 50000"/>
                </a:avLst>
              </a:prstTxWarp>
            </a:bodyPr>
            <a:lstStyle/>
            <a:p>
              <a:r>
                <a:rPr lang="en-US" sz="1400" kern="10">
                  <a:ln w="9525">
                    <a:solidFill>
                      <a:srgbClr val="000000"/>
                    </a:solidFill>
                    <a:round/>
                    <a:headEnd/>
                    <a:tailEnd/>
                  </a:ln>
                  <a:solidFill>
                    <a:srgbClr val="FFFFFF"/>
                  </a:solidFill>
                  <a:effectLst>
                    <a:outerShdw dist="35921" dir="2700000" algn="ctr" rotWithShape="0">
                      <a:srgbClr val="808080"/>
                    </a:outerShdw>
                  </a:effectLst>
                  <a:latin typeface="Arial Black"/>
                </a:rPr>
                <a:t>Coml./Org Repair</a:t>
              </a:r>
            </a:p>
            <a:p>
              <a:r>
                <a:rPr lang="en-US" sz="1400" kern="10">
                  <a:ln w="9525">
                    <a:solidFill>
                      <a:srgbClr val="000000"/>
                    </a:solidFill>
                    <a:round/>
                    <a:headEnd/>
                    <a:tailEnd/>
                  </a:ln>
                  <a:solidFill>
                    <a:srgbClr val="FFFFFF"/>
                  </a:solidFill>
                  <a:effectLst>
                    <a:outerShdw dist="35921" dir="2700000" algn="ctr" rotWithShape="0">
                      <a:srgbClr val="808080"/>
                    </a:outerShdw>
                  </a:effectLst>
                  <a:latin typeface="Arial Black"/>
                </a:rPr>
                <a:t>or Stock Point</a:t>
              </a:r>
            </a:p>
          </p:txBody>
        </p:sp>
        <p:sp>
          <p:nvSpPr>
            <p:cNvPr id="25" name="Line 36"/>
            <p:cNvSpPr>
              <a:spLocks noChangeShapeType="1"/>
            </p:cNvSpPr>
            <p:nvPr/>
          </p:nvSpPr>
          <p:spPr bwMode="auto">
            <a:xfrm flipV="1">
              <a:off x="1248" y="3312"/>
              <a:ext cx="1296" cy="0"/>
            </a:xfrm>
            <a:prstGeom prst="line">
              <a:avLst/>
            </a:prstGeom>
            <a:noFill/>
            <a:ln w="12700">
              <a:solidFill>
                <a:schemeClr val="tx1"/>
              </a:solidFill>
              <a:round/>
              <a:headEnd/>
              <a:tailEnd type="triangle" w="med" len="med"/>
            </a:ln>
          </p:spPr>
          <p:txBody>
            <a:bodyPr/>
            <a:lstStyle/>
            <a:p>
              <a:endParaRPr lang="en-US"/>
            </a:p>
          </p:txBody>
        </p:sp>
        <p:sp>
          <p:nvSpPr>
            <p:cNvPr id="26" name="Oval 37"/>
            <p:cNvSpPr>
              <a:spLocks noChangeArrowheads="1"/>
            </p:cNvSpPr>
            <p:nvPr/>
          </p:nvSpPr>
          <p:spPr bwMode="auto">
            <a:xfrm>
              <a:off x="2544" y="2928"/>
              <a:ext cx="672" cy="720"/>
            </a:xfrm>
            <a:prstGeom prst="ellipse">
              <a:avLst/>
            </a:prstGeom>
            <a:solidFill>
              <a:schemeClr val="accent1">
                <a:alpha val="50195"/>
              </a:schemeClr>
            </a:solidFill>
            <a:ln w="12700">
              <a:solidFill>
                <a:schemeClr val="tx1"/>
              </a:solidFill>
              <a:round/>
              <a:headEnd/>
              <a:tailEnd/>
            </a:ln>
          </p:spPr>
          <p:txBody>
            <a:bodyPr wrap="none" anchor="ctr"/>
            <a:lstStyle/>
            <a:p>
              <a:endParaRPr lang="en-US"/>
            </a:p>
          </p:txBody>
        </p:sp>
        <p:sp>
          <p:nvSpPr>
            <p:cNvPr id="27" name="WordArt 38"/>
            <p:cNvSpPr>
              <a:spLocks noChangeArrowheads="1" noChangeShapeType="1" noTextEdit="1"/>
            </p:cNvSpPr>
            <p:nvPr/>
          </p:nvSpPr>
          <p:spPr bwMode="auto">
            <a:xfrm>
              <a:off x="2688" y="3024"/>
              <a:ext cx="378" cy="522"/>
            </a:xfrm>
            <a:prstGeom prst="rect">
              <a:avLst/>
            </a:prstGeom>
          </p:spPr>
          <p:txBody>
            <a:bodyPr wrap="none" fromWordArt="1">
              <a:prstTxWarp prst="textPlain">
                <a:avLst>
                  <a:gd name="adj" fmla="val 50000"/>
                </a:avLst>
              </a:prstTxWarp>
            </a:bodyPr>
            <a:lstStyle/>
            <a:p>
              <a:r>
                <a:rPr lang="en-US" sz="1600" i="1" kern="10">
                  <a:ln w="9525">
                    <a:solidFill>
                      <a:srgbClr val="000000"/>
                    </a:solidFill>
                    <a:round/>
                    <a:headEnd/>
                    <a:tailEnd/>
                  </a:ln>
                  <a:solidFill>
                    <a:srgbClr val="FFFFFF"/>
                  </a:solidFill>
                  <a:effectLst>
                    <a:outerShdw dist="35921" dir="2700000" algn="ctr" rotWithShape="0">
                      <a:srgbClr val="808080"/>
                    </a:outerShdw>
                  </a:effectLst>
                  <a:latin typeface="Arial Black"/>
                </a:rPr>
                <a:t>ATAC</a:t>
              </a:r>
            </a:p>
            <a:p>
              <a:r>
                <a:rPr lang="en-US" sz="1600" i="1" kern="10">
                  <a:ln w="9525">
                    <a:solidFill>
                      <a:srgbClr val="000000"/>
                    </a:solidFill>
                    <a:round/>
                    <a:headEnd/>
                    <a:tailEnd/>
                  </a:ln>
                  <a:solidFill>
                    <a:srgbClr val="FFFFFF"/>
                  </a:solidFill>
                  <a:effectLst>
                    <a:outerShdw dist="35921" dir="2700000" algn="ctr" rotWithShape="0">
                      <a:srgbClr val="808080"/>
                    </a:outerShdw>
                  </a:effectLst>
                  <a:latin typeface="Arial Black"/>
                </a:rPr>
                <a:t>SITE</a:t>
              </a:r>
            </a:p>
          </p:txBody>
        </p:sp>
        <p:sp>
          <p:nvSpPr>
            <p:cNvPr id="28" name="Line 39"/>
            <p:cNvSpPr>
              <a:spLocks noChangeShapeType="1"/>
            </p:cNvSpPr>
            <p:nvPr/>
          </p:nvSpPr>
          <p:spPr bwMode="auto">
            <a:xfrm>
              <a:off x="3216" y="3312"/>
              <a:ext cx="1344" cy="0"/>
            </a:xfrm>
            <a:prstGeom prst="line">
              <a:avLst/>
            </a:prstGeom>
            <a:noFill/>
            <a:ln w="12700">
              <a:solidFill>
                <a:schemeClr val="tx1"/>
              </a:solidFill>
              <a:round/>
              <a:headEnd/>
              <a:tailEnd type="triangle" w="med" len="med"/>
            </a:ln>
          </p:spPr>
          <p:txBody>
            <a:bodyPr/>
            <a:lstStyle/>
            <a:p>
              <a:endParaRPr lang="en-US"/>
            </a:p>
          </p:txBody>
        </p:sp>
        <p:sp>
          <p:nvSpPr>
            <p:cNvPr id="29" name="Line 43"/>
            <p:cNvSpPr>
              <a:spLocks noChangeShapeType="1"/>
            </p:cNvSpPr>
            <p:nvPr/>
          </p:nvSpPr>
          <p:spPr bwMode="auto">
            <a:xfrm>
              <a:off x="3504" y="3312"/>
              <a:ext cx="96" cy="0"/>
            </a:xfrm>
            <a:prstGeom prst="line">
              <a:avLst/>
            </a:prstGeom>
            <a:noFill/>
            <a:ln w="9525">
              <a:solidFill>
                <a:schemeClr val="tx1"/>
              </a:solidFill>
              <a:round/>
              <a:headEnd/>
              <a:tailEnd/>
            </a:ln>
          </p:spPr>
          <p:txBody>
            <a:bodyPr/>
            <a:lstStyle/>
            <a:p>
              <a:endParaRPr lang="en-US"/>
            </a:p>
          </p:txBody>
        </p:sp>
        <p:sp>
          <p:nvSpPr>
            <p:cNvPr id="30" name="Text Box 44"/>
            <p:cNvSpPr txBox="1">
              <a:spLocks noChangeArrowheads="1"/>
            </p:cNvSpPr>
            <p:nvPr/>
          </p:nvSpPr>
          <p:spPr bwMode="auto">
            <a:xfrm>
              <a:off x="96" y="3264"/>
              <a:ext cx="318" cy="233"/>
            </a:xfrm>
            <a:prstGeom prst="rect">
              <a:avLst/>
            </a:prstGeom>
            <a:noFill/>
            <a:ln w="12700">
              <a:noFill/>
              <a:miter lim="800000"/>
              <a:headEnd/>
              <a:tailEnd/>
            </a:ln>
          </p:spPr>
          <p:txBody>
            <a:bodyPr wrap="none">
              <a:spAutoFit/>
            </a:bodyPr>
            <a:lstStyle/>
            <a:p>
              <a:r>
                <a:rPr lang="en-US" sz="900">
                  <a:solidFill>
                    <a:schemeClr val="tx2"/>
                  </a:solidFill>
                  <a:latin typeface="Helvetica" pitchFamily="34" charset="0"/>
                </a:rPr>
                <a:t>BCM</a:t>
              </a:r>
            </a:p>
            <a:p>
              <a:r>
                <a:rPr lang="en-US" sz="900">
                  <a:solidFill>
                    <a:schemeClr val="tx2"/>
                  </a:solidFill>
                  <a:latin typeface="Helvetica" pitchFamily="34" charset="0"/>
                </a:rPr>
                <a:t>Action</a:t>
              </a:r>
              <a:endParaRPr lang="en-US" sz="800">
                <a:solidFill>
                  <a:schemeClr val="tx2"/>
                </a:solidFill>
                <a:latin typeface="Helvetica" pitchFamily="34" charset="0"/>
              </a:endParaRPr>
            </a:p>
          </p:txBody>
        </p:sp>
        <p:sp>
          <p:nvSpPr>
            <p:cNvPr id="31" name="Text Box 45"/>
            <p:cNvSpPr txBox="1">
              <a:spLocks noChangeArrowheads="1"/>
            </p:cNvSpPr>
            <p:nvPr/>
          </p:nvSpPr>
          <p:spPr bwMode="auto">
            <a:xfrm>
              <a:off x="1104" y="3357"/>
              <a:ext cx="1632" cy="291"/>
            </a:xfrm>
            <a:prstGeom prst="rect">
              <a:avLst/>
            </a:prstGeom>
            <a:noFill/>
            <a:ln w="12700">
              <a:noFill/>
              <a:miter lim="800000"/>
              <a:headEnd/>
              <a:tailEnd/>
            </a:ln>
          </p:spPr>
          <p:txBody>
            <a:bodyPr wrap="square">
              <a:spAutoFit/>
            </a:bodyPr>
            <a:lstStyle/>
            <a:p>
              <a:pPr algn="ctr"/>
              <a:r>
                <a:rPr lang="en-US" sz="1200" u="sng" dirty="0" smtClean="0">
                  <a:solidFill>
                    <a:schemeClr val="tx2"/>
                  </a:solidFill>
                  <a:latin typeface="Helvetica" pitchFamily="34" charset="0"/>
                </a:rPr>
                <a:t>D6A/MvT 653</a:t>
              </a:r>
              <a:r>
                <a:rPr lang="en-US" sz="1200" dirty="0" smtClean="0">
                  <a:solidFill>
                    <a:schemeClr val="tx2"/>
                  </a:solidFill>
                  <a:latin typeface="Helvetica" pitchFamily="34" charset="0"/>
                </a:rPr>
                <a:t> </a:t>
              </a:r>
              <a:r>
                <a:rPr lang="en-US" sz="1200" dirty="0">
                  <a:solidFill>
                    <a:schemeClr val="tx2"/>
                  </a:solidFill>
                  <a:latin typeface="Helvetica" pitchFamily="34" charset="0"/>
                </a:rPr>
                <a:t>+ </a:t>
              </a:r>
              <a:r>
                <a:rPr lang="en-US" sz="1200" u="sng" dirty="0" smtClean="0">
                  <a:solidFill>
                    <a:schemeClr val="tx2"/>
                  </a:solidFill>
                  <a:latin typeface="Helvetica" pitchFamily="34" charset="0"/>
                </a:rPr>
                <a:t>D7K/MvT 641 </a:t>
              </a:r>
              <a:r>
                <a:rPr lang="en-US" sz="1200" dirty="0" smtClean="0">
                  <a:solidFill>
                    <a:schemeClr val="tx2"/>
                  </a:solidFill>
                  <a:latin typeface="Helvetica" pitchFamily="34" charset="0"/>
                </a:rPr>
                <a:t> </a:t>
              </a:r>
              <a:r>
                <a:rPr lang="en-US" sz="1200" dirty="0">
                  <a:solidFill>
                    <a:schemeClr val="tx2"/>
                  </a:solidFill>
                  <a:latin typeface="Helvetica" pitchFamily="34" charset="0"/>
                </a:rPr>
                <a:t>(closes CT) + (opens SIT)</a:t>
              </a:r>
              <a:endParaRPr lang="en-US" sz="1000" dirty="0">
                <a:solidFill>
                  <a:schemeClr val="tx2"/>
                </a:solidFill>
                <a:latin typeface="Helvetica" pitchFamily="34" charset="0"/>
              </a:endParaRPr>
            </a:p>
          </p:txBody>
        </p:sp>
        <p:sp>
          <p:nvSpPr>
            <p:cNvPr id="32" name="Text Box 46"/>
            <p:cNvSpPr txBox="1">
              <a:spLocks noChangeArrowheads="1"/>
            </p:cNvSpPr>
            <p:nvPr/>
          </p:nvSpPr>
          <p:spPr bwMode="auto">
            <a:xfrm>
              <a:off x="1440" y="3168"/>
              <a:ext cx="791" cy="154"/>
            </a:xfrm>
            <a:prstGeom prst="rect">
              <a:avLst/>
            </a:prstGeom>
            <a:noFill/>
            <a:ln w="12700">
              <a:noFill/>
              <a:miter lim="800000"/>
              <a:headEnd/>
              <a:tailEnd/>
            </a:ln>
          </p:spPr>
          <p:txBody>
            <a:bodyPr wrap="none">
              <a:spAutoFit/>
            </a:bodyPr>
            <a:lstStyle/>
            <a:p>
              <a:r>
                <a:rPr lang="en-US" sz="1000">
                  <a:solidFill>
                    <a:schemeClr val="tx2"/>
                  </a:solidFill>
                  <a:latin typeface="Helvetica" pitchFamily="34" charset="0"/>
                </a:rPr>
                <a:t>“Carcass Tracking”</a:t>
              </a:r>
            </a:p>
          </p:txBody>
        </p:sp>
        <p:sp>
          <p:nvSpPr>
            <p:cNvPr id="33" name="Rectangle 47"/>
            <p:cNvSpPr>
              <a:spLocks noChangeArrowheads="1"/>
            </p:cNvSpPr>
            <p:nvPr/>
          </p:nvSpPr>
          <p:spPr bwMode="auto">
            <a:xfrm>
              <a:off x="394" y="3120"/>
              <a:ext cx="864" cy="461"/>
            </a:xfrm>
            <a:prstGeom prst="rect">
              <a:avLst/>
            </a:prstGeom>
            <a:solidFill>
              <a:srgbClr val="CCFFCC">
                <a:alpha val="50195"/>
              </a:srgbClr>
            </a:solidFill>
            <a:ln w="12700">
              <a:solidFill>
                <a:schemeClr val="tx1"/>
              </a:solidFill>
              <a:miter lim="800000"/>
              <a:headEnd/>
              <a:tailEnd/>
            </a:ln>
          </p:spPr>
          <p:txBody>
            <a:bodyPr wrap="none" anchor="ctr"/>
            <a:lstStyle/>
            <a:p>
              <a:endParaRPr lang="en-US"/>
            </a:p>
          </p:txBody>
        </p:sp>
        <p:sp>
          <p:nvSpPr>
            <p:cNvPr id="34" name="WordArt 48"/>
            <p:cNvSpPr>
              <a:spLocks noChangeArrowheads="1" noChangeShapeType="1" noTextEdit="1"/>
            </p:cNvSpPr>
            <p:nvPr/>
          </p:nvSpPr>
          <p:spPr bwMode="auto">
            <a:xfrm>
              <a:off x="486" y="3264"/>
              <a:ext cx="638" cy="198"/>
            </a:xfrm>
            <a:prstGeom prst="rect">
              <a:avLst/>
            </a:prstGeom>
          </p:spPr>
          <p:txBody>
            <a:bodyPr wrap="none" fromWordArt="1">
              <a:prstTxWarp prst="textPlain">
                <a:avLst>
                  <a:gd name="adj" fmla="val 53227"/>
                </a:avLst>
              </a:prstTxWarp>
            </a:bodyPr>
            <a:lstStyle/>
            <a:p>
              <a:r>
                <a:rPr lang="en-US" i="1" kern="10" dirty="0">
                  <a:ln w="9525">
                    <a:solidFill>
                      <a:srgbClr val="000000"/>
                    </a:solidFill>
                    <a:round/>
                    <a:headEnd/>
                    <a:tailEnd/>
                  </a:ln>
                  <a:solidFill>
                    <a:srgbClr val="FFFFFF"/>
                  </a:solidFill>
                  <a:effectLst>
                    <a:outerShdw dist="35921" dir="2700000" algn="ctr" rotWithShape="0">
                      <a:srgbClr val="808080"/>
                    </a:outerShdw>
                  </a:effectLst>
                  <a:latin typeface="Arial Black"/>
                </a:rPr>
                <a:t>FLEET</a:t>
              </a:r>
            </a:p>
          </p:txBody>
        </p:sp>
      </p:grpSp>
      <p:grpSp>
        <p:nvGrpSpPr>
          <p:cNvPr id="48" name="Group 57"/>
          <p:cNvGrpSpPr/>
          <p:nvPr/>
        </p:nvGrpSpPr>
        <p:grpSpPr>
          <a:xfrm>
            <a:off x="5233935" y="5322332"/>
            <a:ext cx="1219200" cy="381000"/>
            <a:chOff x="3886200" y="2082801"/>
            <a:chExt cx="1219200" cy="381000"/>
          </a:xfrm>
        </p:grpSpPr>
        <p:sp>
          <p:nvSpPr>
            <p:cNvPr id="49" name="WordArt 13"/>
            <p:cNvSpPr>
              <a:spLocks noChangeArrowheads="1" noChangeShapeType="1" noTextEdit="1"/>
            </p:cNvSpPr>
            <p:nvPr/>
          </p:nvSpPr>
          <p:spPr bwMode="auto">
            <a:xfrm>
              <a:off x="4191000" y="2082801"/>
              <a:ext cx="914400" cy="381000"/>
            </a:xfrm>
            <a:prstGeom prst="rect">
              <a:avLst/>
            </a:prstGeom>
          </p:spPr>
          <p:txBody>
            <a:bodyPr wrap="none" fromWordArt="1">
              <a:prstTxWarp prst="textPlain">
                <a:avLst>
                  <a:gd name="adj" fmla="val 42361"/>
                </a:avLst>
              </a:prstTxWarp>
            </a:bodyPr>
            <a:lstStyle/>
            <a:p>
              <a:r>
                <a:rPr lang="en-US" sz="1600"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Arial Black"/>
                </a:rPr>
                <a:t>SIT</a:t>
              </a:r>
            </a:p>
          </p:txBody>
        </p:sp>
        <p:sp>
          <p:nvSpPr>
            <p:cNvPr id="50" name="Line 14"/>
            <p:cNvSpPr>
              <a:spLocks noChangeShapeType="1"/>
            </p:cNvSpPr>
            <p:nvPr/>
          </p:nvSpPr>
          <p:spPr bwMode="auto">
            <a:xfrm>
              <a:off x="3886200" y="2209800"/>
              <a:ext cx="533400" cy="0"/>
            </a:xfrm>
            <a:prstGeom prst="line">
              <a:avLst/>
            </a:prstGeom>
            <a:noFill/>
            <a:ln w="9525">
              <a:solidFill>
                <a:schemeClr val="tx1"/>
              </a:solidFill>
              <a:round/>
              <a:headEnd/>
              <a:tailEnd/>
            </a:ln>
          </p:spPr>
          <p:txBody>
            <a:bodyPr/>
            <a:lstStyle/>
            <a:p>
              <a:endParaRPr lang="en-US"/>
            </a:p>
          </p:txBody>
        </p:sp>
        <p:sp>
          <p:nvSpPr>
            <p:cNvPr id="53" name="Line 15"/>
            <p:cNvSpPr>
              <a:spLocks noChangeShapeType="1"/>
            </p:cNvSpPr>
            <p:nvPr/>
          </p:nvSpPr>
          <p:spPr bwMode="auto">
            <a:xfrm>
              <a:off x="4038600" y="2286000"/>
              <a:ext cx="304800" cy="0"/>
            </a:xfrm>
            <a:prstGeom prst="line">
              <a:avLst/>
            </a:prstGeom>
            <a:noFill/>
            <a:ln w="9525">
              <a:solidFill>
                <a:schemeClr val="tx1"/>
              </a:solidFill>
              <a:round/>
              <a:headEnd/>
              <a:tailEnd/>
            </a:ln>
          </p:spPr>
          <p:txBody>
            <a:bodyPr/>
            <a:lstStyle/>
            <a:p>
              <a:endParaRPr lang="en-US"/>
            </a:p>
          </p:txBody>
        </p:sp>
        <p:sp>
          <p:nvSpPr>
            <p:cNvPr id="54" name="Line 16"/>
            <p:cNvSpPr>
              <a:spLocks noChangeShapeType="1"/>
            </p:cNvSpPr>
            <p:nvPr/>
          </p:nvSpPr>
          <p:spPr bwMode="auto">
            <a:xfrm>
              <a:off x="4191000" y="2362200"/>
              <a:ext cx="152400" cy="0"/>
            </a:xfrm>
            <a:prstGeom prst="line">
              <a:avLst/>
            </a:prstGeom>
            <a:noFill/>
            <a:ln w="9525">
              <a:solidFill>
                <a:schemeClr val="tx1"/>
              </a:solidFill>
              <a:round/>
              <a:headEnd/>
              <a:tailEnd/>
            </a:ln>
          </p:spPr>
          <p:txBody>
            <a:bodyPr/>
            <a:lstStyle/>
            <a:p>
              <a:endParaRPr lang="en-US"/>
            </a:p>
          </p:txBody>
        </p:sp>
      </p:grpSp>
      <p:sp>
        <p:nvSpPr>
          <p:cNvPr id="56" name="Rectangle 5"/>
          <p:cNvSpPr>
            <a:spLocks noChangeArrowheads="1"/>
          </p:cNvSpPr>
          <p:nvPr/>
        </p:nvSpPr>
        <p:spPr bwMode="auto">
          <a:xfrm>
            <a:off x="6803571" y="5926582"/>
            <a:ext cx="1981200" cy="276225"/>
          </a:xfrm>
          <a:prstGeom prst="rect">
            <a:avLst/>
          </a:prstGeom>
          <a:noFill/>
          <a:ln w="9525">
            <a:noFill/>
            <a:miter lim="800000"/>
            <a:headEnd/>
            <a:tailEnd/>
          </a:ln>
        </p:spPr>
        <p:txBody>
          <a:bodyPr wrap="square">
            <a:spAutoFit/>
          </a:bodyPr>
          <a:lstStyle/>
          <a:p>
            <a:r>
              <a:rPr lang="en-US" sz="1200" u="sng" dirty="0">
                <a:solidFill>
                  <a:schemeClr val="tx2"/>
                </a:solidFill>
                <a:latin typeface="Helvetica" pitchFamily="34" charset="0"/>
              </a:rPr>
              <a:t>D6K /</a:t>
            </a:r>
            <a:r>
              <a:rPr lang="en-US" sz="1200" u="sng" dirty="0" smtClean="0">
                <a:solidFill>
                  <a:schemeClr val="tx2"/>
                </a:solidFill>
                <a:latin typeface="Helvetica" pitchFamily="34" charset="0"/>
              </a:rPr>
              <a:t>MvT 101</a:t>
            </a:r>
            <a:r>
              <a:rPr lang="en-US" sz="1200" dirty="0" smtClean="0">
                <a:solidFill>
                  <a:schemeClr val="tx2"/>
                </a:solidFill>
                <a:latin typeface="Helvetica" pitchFamily="34" charset="0"/>
              </a:rPr>
              <a:t> </a:t>
            </a:r>
            <a:r>
              <a:rPr lang="en-US" sz="1200" dirty="0">
                <a:solidFill>
                  <a:schemeClr val="tx2"/>
                </a:solidFill>
                <a:latin typeface="Helvetica" pitchFamily="34" charset="0"/>
              </a:rPr>
              <a:t>closes SIT</a:t>
            </a:r>
          </a:p>
        </p:txBody>
      </p:sp>
    </p:spTree>
    <p:extLst>
      <p:ext uri="{BB962C8B-B14F-4D97-AF65-F5344CB8AC3E}">
        <p14:creationId xmlns:p14="http://schemas.microsoft.com/office/powerpoint/2010/main" val="3285815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97712" y="1437733"/>
            <a:ext cx="8619864" cy="4519479"/>
          </a:xfrm>
          <a:prstGeom prst="rect">
            <a:avLst/>
          </a:prstGeom>
          <a:noFill/>
          <a:ln w="9525">
            <a:noFill/>
            <a:miter lim="800000"/>
            <a:headEnd/>
            <a:tailEnd/>
          </a:ln>
        </p:spPr>
        <p:txBody>
          <a:bodyPr/>
          <a:lstStyle/>
          <a:p>
            <a:pPr>
              <a:spcBef>
                <a:spcPct val="20000"/>
              </a:spcBef>
              <a:defRPr/>
            </a:pPr>
            <a:r>
              <a:rPr lang="en-US" sz="1600" dirty="0">
                <a:solidFill>
                  <a:srgbClr val="002060"/>
                </a:solidFill>
                <a:latin typeface="Arial" panose="020B0604020202020204" pitchFamily="34" charset="0"/>
                <a:cs typeface="Arial" panose="020B0604020202020204" pitchFamily="34" charset="0"/>
              </a:rPr>
              <a:t>Properly accounting for and managing NWCF inventory is one of the single most important contributors to readiness. </a:t>
            </a:r>
            <a:endParaRPr lang="en-US" sz="1600" dirty="0" smtClean="0">
              <a:solidFill>
                <a:srgbClr val="002060"/>
              </a:solidFill>
              <a:latin typeface="Arial" panose="020B0604020202020204" pitchFamily="34" charset="0"/>
              <a:cs typeface="Arial" panose="020B0604020202020204" pitchFamily="34" charset="0"/>
            </a:endParaRPr>
          </a:p>
          <a:p>
            <a:pPr>
              <a:spcBef>
                <a:spcPct val="20000"/>
              </a:spcBef>
              <a:defRPr/>
            </a:pPr>
            <a:endParaRPr lang="en-US" sz="1600" dirty="0" smtClean="0">
              <a:solidFill>
                <a:srgbClr val="002060"/>
              </a:solidFill>
              <a:latin typeface="Arial" panose="020B0604020202020204" pitchFamily="34" charset="0"/>
              <a:cs typeface="Arial" panose="020B0604020202020204" pitchFamily="34" charset="0"/>
            </a:endParaRPr>
          </a:p>
          <a:p>
            <a:pPr marL="742950" lvl="1" indent="-285750">
              <a:spcBef>
                <a:spcPct val="20000"/>
              </a:spcBef>
              <a:buFont typeface="Arial" panose="020B0604020202020204" pitchFamily="34" charset="0"/>
              <a:buChar char="•"/>
              <a:defRPr/>
            </a:pPr>
            <a:r>
              <a:rPr lang="en-US" sz="1600" dirty="0" smtClean="0">
                <a:solidFill>
                  <a:srgbClr val="002060"/>
                </a:solidFill>
                <a:latin typeface="Arial" panose="020B0604020202020204" pitchFamily="34" charset="0"/>
                <a:cs typeface="Arial" panose="020B0604020202020204" pitchFamily="34" charset="0"/>
              </a:rPr>
              <a:t>SIT has a direct impact on the Navy’s Buy/Repair plan</a:t>
            </a:r>
          </a:p>
          <a:p>
            <a:pPr>
              <a:spcBef>
                <a:spcPct val="20000"/>
              </a:spcBef>
              <a:defRPr/>
            </a:pPr>
            <a:endParaRPr lang="en-US" sz="1600" dirty="0">
              <a:solidFill>
                <a:srgbClr val="002060"/>
              </a:solidFill>
              <a:latin typeface="Arial" panose="020B0604020202020204" pitchFamily="34" charset="0"/>
              <a:cs typeface="Arial" panose="020B0604020202020204" pitchFamily="34" charset="0"/>
            </a:endParaRPr>
          </a:p>
          <a:p>
            <a:pPr marL="742950" lvl="1" indent="-285750">
              <a:spcBef>
                <a:spcPct val="20000"/>
              </a:spcBef>
              <a:buFont typeface="Arial" panose="020B0604020202020204" pitchFamily="34" charset="0"/>
              <a:buChar char="•"/>
              <a:defRPr/>
            </a:pPr>
            <a:r>
              <a:rPr lang="en-US" sz="1600" b="1" dirty="0" smtClean="0">
                <a:solidFill>
                  <a:srgbClr val="002060"/>
                </a:solidFill>
                <a:latin typeface="Arial" panose="020B0604020202020204" pitchFamily="34" charset="0"/>
                <a:cs typeface="Arial" panose="020B0604020202020204" pitchFamily="34" charset="0"/>
              </a:rPr>
              <a:t>A </a:t>
            </a:r>
            <a:r>
              <a:rPr lang="en-US" sz="1600" b="1" dirty="0">
                <a:solidFill>
                  <a:srgbClr val="002060"/>
                </a:solidFill>
                <a:latin typeface="Arial" panose="020B0604020202020204" pitchFamily="34" charset="0"/>
                <a:cs typeface="Arial" panose="020B0604020202020204" pitchFamily="34" charset="0"/>
              </a:rPr>
              <a:t>plant’s inventory </a:t>
            </a:r>
            <a:r>
              <a:rPr lang="en-US" sz="1600" b="1" dirty="0" smtClean="0">
                <a:solidFill>
                  <a:srgbClr val="002060"/>
                </a:solidFill>
                <a:latin typeface="Arial" panose="020B0604020202020204" pitchFamily="34" charset="0"/>
                <a:cs typeface="Arial" panose="020B0604020202020204" pitchFamily="34" charset="0"/>
              </a:rPr>
              <a:t>= sum </a:t>
            </a:r>
            <a:r>
              <a:rPr lang="en-US" sz="1600" b="1" dirty="0">
                <a:solidFill>
                  <a:srgbClr val="002060"/>
                </a:solidFill>
                <a:latin typeface="Arial" panose="020B0604020202020204" pitchFamily="34" charset="0"/>
                <a:cs typeface="Arial" panose="020B0604020202020204" pitchFamily="34" charset="0"/>
              </a:rPr>
              <a:t>of its on-hand inventory +</a:t>
            </a:r>
            <a:r>
              <a:rPr lang="en-US" sz="1600" b="1" dirty="0" smtClean="0">
                <a:solidFill>
                  <a:srgbClr val="002060"/>
                </a:solidFill>
                <a:latin typeface="Arial" panose="020B0604020202020204" pitchFamily="34" charset="0"/>
                <a:cs typeface="Arial" panose="020B0604020202020204" pitchFamily="34" charset="0"/>
              </a:rPr>
              <a:t> </a:t>
            </a:r>
            <a:r>
              <a:rPr lang="en-US" sz="1600" b="1" dirty="0">
                <a:solidFill>
                  <a:srgbClr val="002060"/>
                </a:solidFill>
                <a:latin typeface="Arial" panose="020B0604020202020204" pitchFamily="34" charset="0"/>
                <a:cs typeface="Arial" panose="020B0604020202020204" pitchFamily="34" charset="0"/>
              </a:rPr>
              <a:t>its </a:t>
            </a:r>
            <a:r>
              <a:rPr lang="en-US" sz="1600" b="1" dirty="0" smtClean="0">
                <a:solidFill>
                  <a:srgbClr val="002060"/>
                </a:solidFill>
                <a:latin typeface="Arial" panose="020B0604020202020204" pitchFamily="34" charset="0"/>
                <a:cs typeface="Arial" panose="020B0604020202020204" pitchFamily="34" charset="0"/>
              </a:rPr>
              <a:t>due-ins (SIT)</a:t>
            </a:r>
          </a:p>
          <a:p>
            <a:pPr lvl="1">
              <a:spcBef>
                <a:spcPct val="20000"/>
              </a:spcBef>
              <a:defRPr/>
            </a:pPr>
            <a:r>
              <a:rPr lang="en-US" sz="1600" dirty="0" smtClean="0">
                <a:solidFill>
                  <a:srgbClr val="002060"/>
                </a:solidFill>
                <a:latin typeface="Arial" panose="020B0604020202020204" pitchFamily="34" charset="0"/>
                <a:cs typeface="Arial" panose="020B0604020202020204" pitchFamily="34" charset="0"/>
              </a:rPr>
              <a:t> </a:t>
            </a:r>
          </a:p>
          <a:p>
            <a:pPr marL="1200150" lvl="2" indent="-285750">
              <a:spcBef>
                <a:spcPct val="20000"/>
              </a:spcBef>
              <a:buFont typeface="Arial" panose="020B0604020202020204" pitchFamily="34" charset="0"/>
              <a:buChar char="•"/>
              <a:defRPr/>
            </a:pPr>
            <a:r>
              <a:rPr lang="en-US" sz="1600" dirty="0" smtClean="0">
                <a:solidFill>
                  <a:srgbClr val="002060"/>
                </a:solidFill>
                <a:latin typeface="Arial" panose="020B0604020202020204" pitchFamily="34" charset="0"/>
                <a:cs typeface="Arial" panose="020B0604020202020204" pitchFamily="34" charset="0"/>
              </a:rPr>
              <a:t>When outstanding SIT </a:t>
            </a:r>
            <a:r>
              <a:rPr lang="en-US" sz="1600" dirty="0">
                <a:solidFill>
                  <a:srgbClr val="002060"/>
                </a:solidFill>
                <a:latin typeface="Arial" panose="020B0604020202020204" pitchFamily="34" charset="0"/>
                <a:cs typeface="Arial" panose="020B0604020202020204" pitchFamily="34" charset="0"/>
              </a:rPr>
              <a:t>issues are not properly </a:t>
            </a:r>
            <a:r>
              <a:rPr lang="en-US" sz="1600" dirty="0" smtClean="0">
                <a:solidFill>
                  <a:srgbClr val="002060"/>
                </a:solidFill>
                <a:latin typeface="Arial" panose="020B0604020202020204" pitchFamily="34" charset="0"/>
                <a:cs typeface="Arial" panose="020B0604020202020204" pitchFamily="34" charset="0"/>
              </a:rPr>
              <a:t>receipted for, the </a:t>
            </a:r>
            <a:r>
              <a:rPr lang="en-US" sz="1600" dirty="0">
                <a:solidFill>
                  <a:srgbClr val="002060"/>
                </a:solidFill>
                <a:latin typeface="Arial" panose="020B0604020202020204" pitchFamily="34" charset="0"/>
                <a:cs typeface="Arial" panose="020B0604020202020204" pitchFamily="34" charset="0"/>
              </a:rPr>
              <a:t>due-in created by these transactions is not properly </a:t>
            </a:r>
            <a:r>
              <a:rPr lang="en-US" sz="1600" dirty="0" smtClean="0">
                <a:solidFill>
                  <a:srgbClr val="002060"/>
                </a:solidFill>
                <a:latin typeface="Arial" panose="020B0604020202020204" pitchFamily="34" charset="0"/>
                <a:cs typeface="Arial" panose="020B0604020202020204" pitchFamily="34" charset="0"/>
              </a:rPr>
              <a:t>reconciled. </a:t>
            </a:r>
          </a:p>
          <a:p>
            <a:pPr marL="1200150" lvl="2" indent="-285750">
              <a:spcBef>
                <a:spcPct val="20000"/>
              </a:spcBef>
              <a:buFont typeface="Arial" panose="020B0604020202020204" pitchFamily="34" charset="0"/>
              <a:buChar char="•"/>
              <a:defRPr/>
            </a:pPr>
            <a:r>
              <a:rPr lang="en-US" sz="1600" dirty="0" smtClean="0">
                <a:solidFill>
                  <a:srgbClr val="002060"/>
                </a:solidFill>
                <a:latin typeface="Arial" panose="020B0604020202020204" pitchFamily="34" charset="0"/>
                <a:cs typeface="Arial" panose="020B0604020202020204" pitchFamily="34" charset="0"/>
              </a:rPr>
              <a:t>The </a:t>
            </a:r>
            <a:r>
              <a:rPr lang="en-US" sz="1600" dirty="0">
                <a:solidFill>
                  <a:srgbClr val="002060"/>
                </a:solidFill>
                <a:latin typeface="Arial" panose="020B0604020202020204" pitchFamily="34" charset="0"/>
                <a:cs typeface="Arial" panose="020B0604020202020204" pitchFamily="34" charset="0"/>
              </a:rPr>
              <a:t>resultant potential surpluses and/or shortages of materiel can result in double-counting inventory or transactions being posted twice on the financial ledger and may adversely impact other aspects of the supply chain.</a:t>
            </a:r>
          </a:p>
        </p:txBody>
      </p:sp>
      <p:sp>
        <p:nvSpPr>
          <p:cNvPr id="7" name="Title 2"/>
          <p:cNvSpPr txBox="1">
            <a:spLocks/>
          </p:cNvSpPr>
          <p:nvPr/>
        </p:nvSpPr>
        <p:spPr>
          <a:xfrm>
            <a:off x="2595153" y="764007"/>
            <a:ext cx="6322423" cy="369332"/>
          </a:xfrm>
          <a:prstGeom prst="rect">
            <a:avLst/>
          </a:prstGeom>
        </p:spPr>
        <p:txBody>
          <a:bodyPr vert="horz" lIns="0" tIns="0" rIns="0" bIns="45720" rtlCol="0" anchor="b" anchorCtr="0">
            <a:noAutofit/>
          </a:bodyPr>
          <a:lst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a:lstStyle>
          <a:p>
            <a:pPr>
              <a:lnSpc>
                <a:spcPts val="1800"/>
              </a:lnSpc>
            </a:pPr>
            <a:r>
              <a:rPr lang="en-US" altLang="en-US" b="1" dirty="0" smtClean="0">
                <a:latin typeface="Arial" panose="020B0604020202020204" pitchFamily="34" charset="0"/>
                <a:cs typeface="Arial" panose="020B0604020202020204" pitchFamily="34" charset="0"/>
              </a:rPr>
              <a:t>Why Is SIT Important?</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502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0" y="1435961"/>
            <a:ext cx="9144000" cy="4519479"/>
          </a:xfrm>
          <a:prstGeom prst="rect">
            <a:avLst/>
          </a:prstGeom>
          <a:noFill/>
          <a:ln w="9525">
            <a:noFill/>
            <a:miter lim="800000"/>
            <a:headEnd/>
            <a:tailEnd/>
          </a:ln>
        </p:spPr>
        <p:txBody>
          <a:bodyPr/>
          <a:lstStyle/>
          <a:p>
            <a:pPr>
              <a:spcBef>
                <a:spcPct val="20000"/>
              </a:spcBef>
              <a:defRPr/>
            </a:pPr>
            <a:endParaRPr lang="en-US" dirty="0">
              <a:solidFill>
                <a:srgbClr val="002060"/>
              </a:solidFill>
            </a:endParaRPr>
          </a:p>
          <a:p>
            <a:pPr lvl="1">
              <a:spcBef>
                <a:spcPct val="20000"/>
              </a:spcBef>
              <a:defRPr/>
            </a:pPr>
            <a:r>
              <a:rPr lang="en-US" b="1" dirty="0" smtClean="0">
                <a:solidFill>
                  <a:srgbClr val="002060"/>
                </a:solidFill>
                <a:latin typeface="Arial" panose="020B0604020202020204" pitchFamily="34" charset="0"/>
                <a:cs typeface="Arial" panose="020B0604020202020204" pitchFamily="34" charset="0"/>
              </a:rPr>
              <a:t>A </a:t>
            </a:r>
            <a:r>
              <a:rPr lang="en-US" b="1" dirty="0">
                <a:solidFill>
                  <a:srgbClr val="002060"/>
                </a:solidFill>
                <a:latin typeface="Arial" panose="020B0604020202020204" pitchFamily="34" charset="0"/>
                <a:cs typeface="Arial" panose="020B0604020202020204" pitchFamily="34" charset="0"/>
              </a:rPr>
              <a:t>plant’s inventory </a:t>
            </a:r>
            <a:r>
              <a:rPr lang="en-US" b="1" dirty="0" smtClean="0">
                <a:solidFill>
                  <a:srgbClr val="002060"/>
                </a:solidFill>
                <a:latin typeface="Arial" panose="020B0604020202020204" pitchFamily="34" charset="0"/>
                <a:cs typeface="Arial" panose="020B0604020202020204" pitchFamily="34" charset="0"/>
              </a:rPr>
              <a:t>= sum </a:t>
            </a:r>
            <a:r>
              <a:rPr lang="en-US" b="1" dirty="0">
                <a:solidFill>
                  <a:srgbClr val="002060"/>
                </a:solidFill>
                <a:latin typeface="Arial" panose="020B0604020202020204" pitchFamily="34" charset="0"/>
                <a:cs typeface="Arial" panose="020B0604020202020204" pitchFamily="34" charset="0"/>
              </a:rPr>
              <a:t>of its on-hand inventory +</a:t>
            </a:r>
            <a:r>
              <a:rPr lang="en-US" b="1" dirty="0" smtClean="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its </a:t>
            </a:r>
            <a:r>
              <a:rPr lang="en-US" b="1" dirty="0" smtClean="0">
                <a:solidFill>
                  <a:srgbClr val="002060"/>
                </a:solidFill>
                <a:latin typeface="Arial" panose="020B0604020202020204" pitchFamily="34" charset="0"/>
                <a:cs typeface="Arial" panose="020B0604020202020204" pitchFamily="34" charset="0"/>
              </a:rPr>
              <a:t>due-ins</a:t>
            </a:r>
          </a:p>
          <a:p>
            <a:pPr lvl="1">
              <a:spcBef>
                <a:spcPct val="20000"/>
              </a:spcBef>
              <a:defRPr/>
            </a:pPr>
            <a:endParaRPr lang="en-US" dirty="0" smtClean="0"/>
          </a:p>
        </p:txBody>
      </p:sp>
      <p:sp>
        <p:nvSpPr>
          <p:cNvPr id="5" name="Slide Number Placeholder 4"/>
          <p:cNvSpPr>
            <a:spLocks noGrp="1"/>
          </p:cNvSpPr>
          <p:nvPr>
            <p:ph type="sldNum" sz="quarter" idx="4294967295"/>
          </p:nvPr>
        </p:nvSpPr>
        <p:spPr>
          <a:xfrm>
            <a:off x="7239000" y="6129070"/>
            <a:ext cx="1905000" cy="457200"/>
          </a:xfrm>
        </p:spPr>
        <p:txBody>
          <a:bodyPr/>
          <a:lstStyle/>
          <a:p>
            <a:pPr>
              <a:defRPr/>
            </a:pPr>
            <a:fld id="{49847F77-9013-4836-AF74-561118F31454}" type="slidenum">
              <a:rPr lang="en-US" smtClean="0"/>
              <a:pPr>
                <a:defRPr/>
              </a:pPr>
              <a:t>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94648127"/>
              </p:ext>
            </p:extLst>
          </p:nvPr>
        </p:nvGraphicFramePr>
        <p:xfrm>
          <a:off x="595423" y="2360426"/>
          <a:ext cx="8177767" cy="3278545"/>
        </p:xfrm>
        <a:graphic>
          <a:graphicData uri="http://schemas.openxmlformats.org/drawingml/2006/table">
            <a:tbl>
              <a:tblPr firstRow="1" bandRow="1">
                <a:tableStyleId>{5C22544A-7EE6-4342-B048-85BDC9FD1C3A}</a:tableStyleId>
              </a:tblPr>
              <a:tblGrid>
                <a:gridCol w="2044442">
                  <a:extLst>
                    <a:ext uri="{9D8B030D-6E8A-4147-A177-3AD203B41FA5}">
                      <a16:colId xmlns:a16="http://schemas.microsoft.com/office/drawing/2014/main" val="365189627"/>
                    </a:ext>
                  </a:extLst>
                </a:gridCol>
                <a:gridCol w="1830191">
                  <a:extLst>
                    <a:ext uri="{9D8B030D-6E8A-4147-A177-3AD203B41FA5}">
                      <a16:colId xmlns:a16="http://schemas.microsoft.com/office/drawing/2014/main" val="3497524989"/>
                    </a:ext>
                  </a:extLst>
                </a:gridCol>
                <a:gridCol w="1774364">
                  <a:extLst>
                    <a:ext uri="{9D8B030D-6E8A-4147-A177-3AD203B41FA5}">
                      <a16:colId xmlns:a16="http://schemas.microsoft.com/office/drawing/2014/main" val="3363502620"/>
                    </a:ext>
                  </a:extLst>
                </a:gridCol>
                <a:gridCol w="2528770">
                  <a:extLst>
                    <a:ext uri="{9D8B030D-6E8A-4147-A177-3AD203B41FA5}">
                      <a16:colId xmlns:a16="http://schemas.microsoft.com/office/drawing/2014/main" val="147757932"/>
                    </a:ext>
                  </a:extLst>
                </a:gridCol>
              </a:tblGrid>
              <a:tr h="676780">
                <a:tc>
                  <a:txBody>
                    <a:bodyPr/>
                    <a:lstStyle/>
                    <a:p>
                      <a:r>
                        <a:rPr lang="en-US" dirty="0" smtClean="0"/>
                        <a:t>Plant inventory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On hand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Due in (SIT)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Scenario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3662985"/>
                  </a:ext>
                </a:extLst>
              </a:tr>
              <a:tr h="772965">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Open SIT for </a:t>
                      </a:r>
                      <a:r>
                        <a:rPr lang="en-US" b="1" dirty="0" err="1" smtClean="0"/>
                        <a:t>qty</a:t>
                      </a:r>
                      <a:r>
                        <a:rPr lang="en-US" b="1" dirty="0" smtClean="0"/>
                        <a:t> 10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493455"/>
                  </a:ext>
                </a:extLst>
              </a:tr>
              <a:tr h="864546">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b="1" dirty="0" smtClean="0"/>
                        <a:t>D6/101 posted under same MILs document as issue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35006399"/>
                  </a:ext>
                </a:extLst>
              </a:tr>
              <a:tr h="813629">
                <a:tc>
                  <a:txBody>
                    <a:bodyPr/>
                    <a:lstStyle/>
                    <a:p>
                      <a:r>
                        <a:rPr lang="en-US" dirty="0" smtClean="0"/>
                        <a:t>30 (Surplus</a:t>
                      </a:r>
                      <a:r>
                        <a:rPr lang="en-US" baseline="0" dirty="0" smtClean="0"/>
                        <a:t> of 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t>20 (D6K 501 adds</a:t>
                      </a:r>
                      <a:r>
                        <a:rPr lang="en-US" baseline="0" dirty="0" smtClean="0"/>
                        <a:t> 10 on hand)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t>10 (Due in not closed)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b="1" dirty="0" smtClean="0"/>
                        <a:t>D6/501 posted</a:t>
                      </a:r>
                      <a:r>
                        <a:rPr lang="en-US" b="1" baseline="0" dirty="0" smtClean="0"/>
                        <a:t> under alternate MILs document.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420042084"/>
                  </a:ext>
                </a:extLst>
              </a:tr>
            </a:tbl>
          </a:graphicData>
        </a:graphic>
      </p:graphicFrame>
      <p:sp>
        <p:nvSpPr>
          <p:cNvPr id="7" name="Title 2"/>
          <p:cNvSpPr txBox="1">
            <a:spLocks/>
          </p:cNvSpPr>
          <p:nvPr/>
        </p:nvSpPr>
        <p:spPr>
          <a:xfrm>
            <a:off x="2595153" y="764007"/>
            <a:ext cx="6322423" cy="369332"/>
          </a:xfrm>
          <a:prstGeom prst="rect">
            <a:avLst/>
          </a:prstGeom>
        </p:spPr>
        <p:txBody>
          <a:bodyPr vert="horz" lIns="0" tIns="0" rIns="0" bIns="45720" rtlCol="0" anchor="b" anchorCtr="0">
            <a:noAutofit/>
          </a:bodyPr>
          <a:lst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a:lstStyle>
          <a:p>
            <a:pPr>
              <a:lnSpc>
                <a:spcPts val="1800"/>
              </a:lnSpc>
            </a:pPr>
            <a:r>
              <a:rPr lang="en-US" altLang="en-US" b="1" dirty="0" smtClean="0">
                <a:latin typeface="Arial" panose="020B0604020202020204" pitchFamily="34" charset="0"/>
                <a:cs typeface="Arial" panose="020B0604020202020204" pitchFamily="34" charset="0"/>
              </a:rPr>
              <a:t>Plant Inventory Example</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174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Title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91391" tIns="45695" rIns="91391" bIns="45695" anchor="ctr"/>
      <a:lstStyle>
        <a:defPPr algn="l" eaLnBrk="1" fontAlgn="auto" hangingPunct="1">
          <a:spcBef>
            <a:spcPts val="0"/>
          </a:spcBef>
          <a:spcAft>
            <a:spcPts val="0"/>
          </a:spcAft>
          <a:defRPr sz="1800" b="0" i="1" dirty="0" smtClean="0">
            <a:solidFill>
              <a:schemeClr val="bg2">
                <a:lumMod val="50000"/>
              </a:schemeClr>
            </a:solidFill>
            <a:latin typeface="Franklin Gothic Demi" panose="020B0703020102020204" pitchFamily="34"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 Cover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ritime Map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lstStyle>
        <a:defPPr>
          <a:lnSpc>
            <a:spcPts val="2100"/>
          </a:lnSpc>
          <a:buFont typeface="Arial" panose="020B0604020202020204" pitchFamily="34" charset="0"/>
          <a:buNone/>
          <a:defRPr sz="2400" dirty="0" smtClean="0">
            <a:latin typeface="Franklin Gothic Demi" panose="020B07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Wav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6.xml><?xml version="1.0" encoding="utf-8"?>
<a:theme xmlns:a="http://schemas.openxmlformats.org/drawingml/2006/main" name="Bullet List">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57070"/>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4E12AE861ED43B67A914F4D47176F" ma:contentTypeVersion="14" ma:contentTypeDescription="Create a new document." ma:contentTypeScope="" ma:versionID="399422574fbd20bb7e7d9a8ca76a80ac">
  <xsd:schema xmlns:xsd="http://www.w3.org/2001/XMLSchema" xmlns:xs="http://www.w3.org/2001/XMLSchema" xmlns:p="http://schemas.microsoft.com/office/2006/metadata/properties" xmlns:ns2="4546b52b-81f0-4474-9667-a760531eff9f" xmlns:ns3="ba0096bf-a0d9-4fb1-966e-17b86db9b413" targetNamespace="http://schemas.microsoft.com/office/2006/metadata/properties" ma:root="true" ma:fieldsID="13edfe44e08cb281bb923a4f3bea8e24" ns2:_="" ns3:_="">
    <xsd:import namespace="4546b52b-81f0-4474-9667-a760531eff9f"/>
    <xsd:import namespace="ba0096bf-a0d9-4fb1-966e-17b86db9b4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6b52b-81f0-4474-9667-a760531ef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0096bf-a0d9-4fb1-966e-17b86db9b41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4831049-32f7-4d5a-b341-9fcfc3df4a30}" ma:internalName="TaxCatchAll" ma:showField="CatchAllData" ma:web="ba0096bf-a0d9-4fb1-966e-17b86db9b4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a0096bf-a0d9-4fb1-966e-17b86db9b413" xsi:nil="true"/>
    <lcf76f155ced4ddcb4097134ff3c332f xmlns="4546b52b-81f0-4474-9667-a760531eff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F038A2-2285-4F1C-B899-271BBF57861B}"/>
</file>

<file path=customXml/itemProps2.xml><?xml version="1.0" encoding="utf-8"?>
<ds:datastoreItem xmlns:ds="http://schemas.openxmlformats.org/officeDocument/2006/customXml" ds:itemID="{92D387E9-8999-4B73-B0BD-C4A04F89573D}"/>
</file>

<file path=customXml/itemProps3.xml><?xml version="1.0" encoding="utf-8"?>
<ds:datastoreItem xmlns:ds="http://schemas.openxmlformats.org/officeDocument/2006/customXml" ds:itemID="{3C543961-79FF-4EB7-AED6-39FE35A644BD}"/>
</file>

<file path=docProps/app.xml><?xml version="1.0" encoding="utf-8"?>
<Properties xmlns="http://schemas.openxmlformats.org/officeDocument/2006/extended-properties" xmlns:vt="http://schemas.openxmlformats.org/officeDocument/2006/docPropsVTypes">
  <TotalTime>15838</TotalTime>
  <Words>3700</Words>
  <Application>Microsoft Office PowerPoint</Application>
  <PresentationFormat>On-screen Show (4:3)</PresentationFormat>
  <Paragraphs>346</Paragraphs>
  <Slides>17</Slides>
  <Notes>16</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17</vt:i4>
      </vt:variant>
    </vt:vector>
  </HeadingPairs>
  <TitlesOfParts>
    <vt:vector size="36" baseType="lpstr">
      <vt:lpstr>MS PGothic</vt:lpstr>
      <vt:lpstr>Agency FB</vt:lpstr>
      <vt:lpstr>Arial</vt:lpstr>
      <vt:lpstr>Arial Black</vt:lpstr>
      <vt:lpstr>Arial Bold</vt:lpstr>
      <vt:lpstr>Arial Narrow</vt:lpstr>
      <vt:lpstr>Calibri</vt:lpstr>
      <vt:lpstr>Calibri Light</vt:lpstr>
      <vt:lpstr>Courier New</vt:lpstr>
      <vt:lpstr>Franklin Gothic Demi</vt:lpstr>
      <vt:lpstr>Franklin Gothic Medium</vt:lpstr>
      <vt:lpstr>Helvetica</vt:lpstr>
      <vt:lpstr>Wingdings</vt:lpstr>
      <vt:lpstr>Cover/Title Page</vt:lpstr>
      <vt:lpstr>Alt Cover Page</vt:lpstr>
      <vt:lpstr>Maritime Map Slide</vt:lpstr>
      <vt:lpstr>Content Page</vt:lpstr>
      <vt:lpstr>2_Wave 2</vt:lpstr>
      <vt:lpstr>Bullet List</vt:lpstr>
      <vt:lpstr>PowerPoint Presentation</vt:lpstr>
      <vt:lpstr>PowerPoint Presentation</vt:lpstr>
      <vt:lpstr>PowerPoint Presentation</vt:lpstr>
      <vt:lpstr>PowerPoint Presentation</vt:lpstr>
      <vt:lpstr>What Is SIT?</vt:lpstr>
      <vt:lpstr>Transportation Legs</vt:lpstr>
      <vt:lpstr>Transportation Legs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Mundy, Lee CIV NAVSUP HQ, OCC</dc:creator>
  <cp:lastModifiedBy>Orr, Bridgette P CIV USN NAVSUP WSS (USA)</cp:lastModifiedBy>
  <cp:revision>1564</cp:revision>
  <cp:lastPrinted>2020-03-03T22:08:31Z</cp:lastPrinted>
  <dcterms:created xsi:type="dcterms:W3CDTF">2018-05-03T15:35:55Z</dcterms:created>
  <dcterms:modified xsi:type="dcterms:W3CDTF">2024-09-04T02:51:38Z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0x01010088E4E12AE861ED43B67A914F4D47176F</vt:lpwstr>
  </property>
</Properties>
</file>